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handoutMasterIdLst>
    <p:handoutMasterId r:id="rId60"/>
  </p:handoutMasterIdLst>
  <p:sldIdLst>
    <p:sldId id="256" r:id="rId2"/>
    <p:sldId id="257" r:id="rId3"/>
    <p:sldId id="258" r:id="rId4"/>
    <p:sldId id="259" r:id="rId5"/>
    <p:sldId id="260" r:id="rId6"/>
    <p:sldId id="261" r:id="rId7"/>
    <p:sldId id="262" r:id="rId8"/>
    <p:sldId id="263" r:id="rId9"/>
    <p:sldId id="264" r:id="rId10"/>
    <p:sldId id="274" r:id="rId11"/>
    <p:sldId id="275" r:id="rId12"/>
    <p:sldId id="276" r:id="rId13"/>
    <p:sldId id="317" r:id="rId14"/>
    <p:sldId id="273" r:id="rId15"/>
    <p:sldId id="265" r:id="rId16"/>
    <p:sldId id="266" r:id="rId17"/>
    <p:sldId id="267" r:id="rId18"/>
    <p:sldId id="268" r:id="rId19"/>
    <p:sldId id="269" r:id="rId20"/>
    <p:sldId id="312" r:id="rId21"/>
    <p:sldId id="315" r:id="rId22"/>
    <p:sldId id="278" r:id="rId23"/>
    <p:sldId id="277" r:id="rId24"/>
    <p:sldId id="279" r:id="rId25"/>
    <p:sldId id="314" r:id="rId26"/>
    <p:sldId id="280" r:id="rId27"/>
    <p:sldId id="281" r:id="rId28"/>
    <p:sldId id="283" r:id="rId29"/>
    <p:sldId id="284" r:id="rId30"/>
    <p:sldId id="285" r:id="rId31"/>
    <p:sldId id="286" r:id="rId32"/>
    <p:sldId id="287" r:id="rId33"/>
    <p:sldId id="288" r:id="rId34"/>
    <p:sldId id="289" r:id="rId35"/>
    <p:sldId id="290" r:id="rId36"/>
    <p:sldId id="291" r:id="rId37"/>
    <p:sldId id="293" r:id="rId38"/>
    <p:sldId id="306" r:id="rId39"/>
    <p:sldId id="310" r:id="rId40"/>
    <p:sldId id="308" r:id="rId41"/>
    <p:sldId id="309" r:id="rId42"/>
    <p:sldId id="311" r:id="rId43"/>
    <p:sldId id="318" r:id="rId44"/>
    <p:sldId id="319" r:id="rId45"/>
    <p:sldId id="320" r:id="rId46"/>
    <p:sldId id="321" r:id="rId47"/>
    <p:sldId id="322" r:id="rId48"/>
    <p:sldId id="323" r:id="rId49"/>
    <p:sldId id="324" r:id="rId50"/>
    <p:sldId id="325" r:id="rId51"/>
    <p:sldId id="326" r:id="rId52"/>
    <p:sldId id="327" r:id="rId53"/>
    <p:sldId id="300" r:id="rId54"/>
    <p:sldId id="301" r:id="rId55"/>
    <p:sldId id="302" r:id="rId56"/>
    <p:sldId id="303" r:id="rId57"/>
    <p:sldId id="304" r:id="rId58"/>
  </p:sldIdLst>
  <p:sldSz cx="18288000" cy="10287000"/>
  <p:notesSz cx="9236075" cy="7010400"/>
  <p:embeddedFontLst>
    <p:embeddedFont>
      <p:font typeface="Barlow Bold Bold" panose="020B0604020202020204" charset="0"/>
      <p:regular r:id="rId61"/>
    </p:embeddedFont>
    <p:embeddedFont>
      <p:font typeface="Barlow Medium" panose="020B0604020202020204" charset="0"/>
      <p:regular r:id="rId62"/>
      <p:italic r:id="rId63"/>
    </p:embeddedFont>
    <p:embeddedFont>
      <p:font typeface="Barlow Medium Bold" panose="020B0604020202020204" charset="0"/>
      <p:regular r:id="rId64"/>
    </p:embeddedFont>
    <p:embeddedFont>
      <p:font typeface="Calibri" panose="020F0502020204030204" pitchFamily="3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F8D216A-24BA-416E-ACA2-FF59EC7DF344}">
          <p14:sldIdLst>
            <p14:sldId id="256"/>
            <p14:sldId id="257"/>
            <p14:sldId id="258"/>
            <p14:sldId id="259"/>
            <p14:sldId id="260"/>
            <p14:sldId id="261"/>
            <p14:sldId id="262"/>
            <p14:sldId id="263"/>
            <p14:sldId id="264"/>
            <p14:sldId id="274"/>
            <p14:sldId id="275"/>
            <p14:sldId id="276"/>
            <p14:sldId id="317"/>
            <p14:sldId id="273"/>
            <p14:sldId id="265"/>
            <p14:sldId id="266"/>
            <p14:sldId id="267"/>
            <p14:sldId id="268"/>
            <p14:sldId id="269"/>
            <p14:sldId id="312"/>
            <p14:sldId id="315"/>
            <p14:sldId id="278"/>
            <p14:sldId id="277"/>
            <p14:sldId id="279"/>
            <p14:sldId id="314"/>
            <p14:sldId id="280"/>
            <p14:sldId id="281"/>
            <p14:sldId id="283"/>
            <p14:sldId id="284"/>
            <p14:sldId id="285"/>
            <p14:sldId id="286"/>
            <p14:sldId id="287"/>
            <p14:sldId id="288"/>
            <p14:sldId id="289"/>
            <p14:sldId id="290"/>
            <p14:sldId id="291"/>
            <p14:sldId id="293"/>
            <p14:sldId id="306"/>
            <p14:sldId id="310"/>
            <p14:sldId id="308"/>
            <p14:sldId id="309"/>
            <p14:sldId id="311"/>
            <p14:sldId id="318"/>
            <p14:sldId id="319"/>
            <p14:sldId id="320"/>
            <p14:sldId id="321"/>
            <p14:sldId id="322"/>
            <p14:sldId id="323"/>
            <p14:sldId id="324"/>
            <p14:sldId id="325"/>
            <p14:sldId id="326"/>
            <p14:sldId id="327"/>
            <p14:sldId id="300"/>
            <p14:sldId id="301"/>
            <p14:sldId id="302"/>
            <p14:sldId id="303"/>
            <p14:sldId id="30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4204D8-2B64-4170-B316-D27D58D48E6C}" v="101" dt="2022-05-20T16:20:11.172"/>
    <p1510:client id="{5905A2A1-D3C3-404B-8819-D3C56C505724}" v="5" dt="2022-05-19T22:55:21.862"/>
    <p1510:client id="{CC958BA2-A1D2-41D1-950F-574485A06F67}" v="214" dt="2022-05-19T21:55:09.67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89" autoAdjust="0"/>
    <p:restoredTop sz="64777" autoAdjust="0"/>
  </p:normalViewPr>
  <p:slideViewPr>
    <p:cSldViewPr>
      <p:cViewPr varScale="1">
        <p:scale>
          <a:sx n="34" d="100"/>
          <a:sy n="34" d="100"/>
        </p:scale>
        <p:origin x="844"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7" d="100"/>
          <a:sy n="117" d="100"/>
        </p:scale>
        <p:origin x="2316"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DBC3A-81AD-42E2-8B84-6D88B544EFFE}" type="doc">
      <dgm:prSet loTypeId="urn:microsoft.com/office/officeart/2005/8/layout/hProcess11" loCatId="process" qsTypeId="urn:microsoft.com/office/officeart/2005/8/quickstyle/simple1" qsCatId="simple" csTypeId="urn:microsoft.com/office/officeart/2005/8/colors/accent1_2" csCatId="accent1" phldr="1"/>
      <dgm:spPr/>
    </dgm:pt>
    <dgm:pt modelId="{318BCC7B-1CA1-4CA5-B6B5-87991947F994}">
      <dgm:prSet phldrT="[Texte]" custT="1"/>
      <dgm:spPr/>
      <dgm:t>
        <a:bodyPr/>
        <a:lstStyle/>
        <a:p>
          <a:endParaRPr lang="fr-CA" sz="1000">
            <a:solidFill>
              <a:srgbClr val="00538C"/>
            </a:solidFill>
          </a:endParaRPr>
        </a:p>
      </dgm:t>
    </dgm:pt>
    <dgm:pt modelId="{5DBD3225-CEBA-4F55-AA2E-0DAB23430BDB}" type="parTrans" cxnId="{806A5448-2BD9-4A30-BDBB-5B31C7F64CF9}">
      <dgm:prSet/>
      <dgm:spPr/>
      <dgm:t>
        <a:bodyPr/>
        <a:lstStyle/>
        <a:p>
          <a:endParaRPr lang="fr-CA"/>
        </a:p>
      </dgm:t>
    </dgm:pt>
    <dgm:pt modelId="{C6E55FD1-E391-446E-89BD-DB457A7CC870}" type="sibTrans" cxnId="{806A5448-2BD9-4A30-BDBB-5B31C7F64CF9}">
      <dgm:prSet/>
      <dgm:spPr/>
      <dgm:t>
        <a:bodyPr/>
        <a:lstStyle/>
        <a:p>
          <a:endParaRPr lang="fr-CA"/>
        </a:p>
      </dgm:t>
    </dgm:pt>
    <dgm:pt modelId="{47BA135B-07FA-482A-9611-12D7EE7AD0AA}">
      <dgm:prSet/>
      <dgm:spPr/>
      <dgm:t>
        <a:bodyPr/>
        <a:lstStyle/>
        <a:p>
          <a:endParaRPr lang="fr-CA"/>
        </a:p>
      </dgm:t>
    </dgm:pt>
    <dgm:pt modelId="{A9085A72-7B4D-4598-AE8E-08658A70F8E1}" type="parTrans" cxnId="{ACFABADE-23BA-4D1A-A5D6-98F506FAD4CE}">
      <dgm:prSet/>
      <dgm:spPr/>
      <dgm:t>
        <a:bodyPr/>
        <a:lstStyle/>
        <a:p>
          <a:endParaRPr lang="fr-CA"/>
        </a:p>
      </dgm:t>
    </dgm:pt>
    <dgm:pt modelId="{8D0A6674-5020-4DDE-B3A2-FDD264A07E71}" type="sibTrans" cxnId="{ACFABADE-23BA-4D1A-A5D6-98F506FAD4CE}">
      <dgm:prSet/>
      <dgm:spPr/>
      <dgm:t>
        <a:bodyPr/>
        <a:lstStyle/>
        <a:p>
          <a:endParaRPr lang="fr-CA"/>
        </a:p>
      </dgm:t>
    </dgm:pt>
    <dgm:pt modelId="{08945182-F92B-4B7D-965E-B8FC1E83D841}">
      <dgm:prSet phldrT="[Texte]"/>
      <dgm:spPr/>
      <dgm:t>
        <a:bodyPr/>
        <a:lstStyle/>
        <a:p>
          <a:endParaRPr lang="fr-CA">
            <a:solidFill>
              <a:srgbClr val="00538C"/>
            </a:solidFill>
          </a:endParaRPr>
        </a:p>
      </dgm:t>
    </dgm:pt>
    <dgm:pt modelId="{E7925868-1B52-4429-B375-8DB701877572}" type="sibTrans" cxnId="{82A67EBF-759C-43CE-9032-233D8237DA35}">
      <dgm:prSet/>
      <dgm:spPr/>
      <dgm:t>
        <a:bodyPr/>
        <a:lstStyle/>
        <a:p>
          <a:endParaRPr lang="fr-CA"/>
        </a:p>
      </dgm:t>
    </dgm:pt>
    <dgm:pt modelId="{90F11813-84FE-4E82-9F9A-55CB6979534E}" type="parTrans" cxnId="{82A67EBF-759C-43CE-9032-233D8237DA35}">
      <dgm:prSet/>
      <dgm:spPr/>
      <dgm:t>
        <a:bodyPr/>
        <a:lstStyle/>
        <a:p>
          <a:endParaRPr lang="fr-CA"/>
        </a:p>
      </dgm:t>
    </dgm:pt>
    <dgm:pt modelId="{A6B497F1-F2A6-4875-9F85-252A086E104F}">
      <dgm:prSet phldrT="[Texte]"/>
      <dgm:spPr/>
      <dgm:t>
        <a:bodyPr/>
        <a:lstStyle/>
        <a:p>
          <a:endParaRPr lang="fr-CA">
            <a:solidFill>
              <a:srgbClr val="00538C"/>
            </a:solidFill>
          </a:endParaRPr>
        </a:p>
      </dgm:t>
    </dgm:pt>
    <dgm:pt modelId="{B0499F9D-64BC-42BD-AE00-1AFB82DAF1C3}" type="sibTrans" cxnId="{3A0FE220-4AE2-4476-9C3E-F1D0A60D12D7}">
      <dgm:prSet/>
      <dgm:spPr/>
      <dgm:t>
        <a:bodyPr/>
        <a:lstStyle/>
        <a:p>
          <a:endParaRPr lang="fr-CA"/>
        </a:p>
      </dgm:t>
    </dgm:pt>
    <dgm:pt modelId="{1F42CFB0-A949-4FC6-8BA6-A7DD31F0B2B9}" type="parTrans" cxnId="{3A0FE220-4AE2-4476-9C3E-F1D0A60D12D7}">
      <dgm:prSet/>
      <dgm:spPr/>
      <dgm:t>
        <a:bodyPr/>
        <a:lstStyle/>
        <a:p>
          <a:endParaRPr lang="fr-CA"/>
        </a:p>
      </dgm:t>
    </dgm:pt>
    <dgm:pt modelId="{B0F7451E-247E-47A6-9FF3-ACC0C2FE9154}">
      <dgm:prSet/>
      <dgm:spPr/>
      <dgm:t>
        <a:bodyPr/>
        <a:lstStyle/>
        <a:p>
          <a:endParaRPr lang="fr-CA"/>
        </a:p>
      </dgm:t>
    </dgm:pt>
    <dgm:pt modelId="{70E544EB-3625-4B0A-A323-3FF16A40116F}" type="parTrans" cxnId="{94654464-706F-4E82-BFA1-991286EC040F}">
      <dgm:prSet/>
      <dgm:spPr/>
      <dgm:t>
        <a:bodyPr/>
        <a:lstStyle/>
        <a:p>
          <a:endParaRPr lang="fr-CA"/>
        </a:p>
      </dgm:t>
    </dgm:pt>
    <dgm:pt modelId="{8B92E7D2-D0BD-4242-9154-3564A74E987A}" type="sibTrans" cxnId="{94654464-706F-4E82-BFA1-991286EC040F}">
      <dgm:prSet/>
      <dgm:spPr/>
      <dgm:t>
        <a:bodyPr/>
        <a:lstStyle/>
        <a:p>
          <a:endParaRPr lang="fr-CA"/>
        </a:p>
      </dgm:t>
    </dgm:pt>
    <dgm:pt modelId="{75924F3D-6607-4B3D-BE63-14CE970D6100}">
      <dgm:prSet/>
      <dgm:spPr/>
      <dgm:t>
        <a:bodyPr/>
        <a:lstStyle/>
        <a:p>
          <a:endParaRPr lang="fr-CA"/>
        </a:p>
      </dgm:t>
    </dgm:pt>
    <dgm:pt modelId="{80E15F2F-8072-4766-855A-01BD84782A17}" type="parTrans" cxnId="{41930A0F-CC55-4FA5-88C8-68AD813FB419}">
      <dgm:prSet/>
      <dgm:spPr/>
      <dgm:t>
        <a:bodyPr/>
        <a:lstStyle/>
        <a:p>
          <a:endParaRPr lang="fr-CA"/>
        </a:p>
      </dgm:t>
    </dgm:pt>
    <dgm:pt modelId="{A0DBE4EE-0BBB-4047-8B82-7470FEF380F6}" type="sibTrans" cxnId="{41930A0F-CC55-4FA5-88C8-68AD813FB419}">
      <dgm:prSet/>
      <dgm:spPr/>
      <dgm:t>
        <a:bodyPr/>
        <a:lstStyle/>
        <a:p>
          <a:endParaRPr lang="fr-CA"/>
        </a:p>
      </dgm:t>
    </dgm:pt>
    <dgm:pt modelId="{4D53AD69-9319-4A94-8BFF-012D1869F0FE}" type="pres">
      <dgm:prSet presAssocID="{DD7DBC3A-81AD-42E2-8B84-6D88B544EFFE}" presName="Name0" presStyleCnt="0">
        <dgm:presLayoutVars>
          <dgm:dir/>
          <dgm:resizeHandles val="exact"/>
        </dgm:presLayoutVars>
      </dgm:prSet>
      <dgm:spPr/>
    </dgm:pt>
    <dgm:pt modelId="{42284DA4-5AF7-450D-B3ED-B2C7BECA6390}" type="pres">
      <dgm:prSet presAssocID="{DD7DBC3A-81AD-42E2-8B84-6D88B544EFFE}" presName="arrow" presStyleLbl="bgShp" presStyleIdx="0" presStyleCnt="1"/>
      <dgm:spPr/>
    </dgm:pt>
    <dgm:pt modelId="{BB484BD3-E7D9-45CA-A3EA-21A032E56B8D}" type="pres">
      <dgm:prSet presAssocID="{DD7DBC3A-81AD-42E2-8B84-6D88B544EFFE}" presName="points" presStyleCnt="0"/>
      <dgm:spPr/>
    </dgm:pt>
    <dgm:pt modelId="{C918E6AD-A735-4896-B0FE-1E333D09CC62}" type="pres">
      <dgm:prSet presAssocID="{A6B497F1-F2A6-4875-9F85-252A086E104F}" presName="compositeA" presStyleCnt="0"/>
      <dgm:spPr/>
    </dgm:pt>
    <dgm:pt modelId="{E84D6539-90ED-4AE0-A6B4-3D0193029307}" type="pres">
      <dgm:prSet presAssocID="{A6B497F1-F2A6-4875-9F85-252A086E104F}" presName="textA" presStyleLbl="revTx" presStyleIdx="0" presStyleCnt="6">
        <dgm:presLayoutVars>
          <dgm:bulletEnabled val="1"/>
        </dgm:presLayoutVars>
      </dgm:prSet>
      <dgm:spPr/>
    </dgm:pt>
    <dgm:pt modelId="{F03BB748-EA42-4879-A391-893BB8BB6562}" type="pres">
      <dgm:prSet presAssocID="{A6B497F1-F2A6-4875-9F85-252A086E104F}" presName="circleA" presStyleLbl="node1" presStyleIdx="0" presStyleCnt="6"/>
      <dgm:spPr/>
    </dgm:pt>
    <dgm:pt modelId="{B3E05251-CA6C-4905-AF2B-B914F3A7C8F4}" type="pres">
      <dgm:prSet presAssocID="{A6B497F1-F2A6-4875-9F85-252A086E104F}" presName="spaceA" presStyleCnt="0"/>
      <dgm:spPr/>
    </dgm:pt>
    <dgm:pt modelId="{EF54FF61-020E-4E7E-B185-D097252775CA}" type="pres">
      <dgm:prSet presAssocID="{B0499F9D-64BC-42BD-AE00-1AFB82DAF1C3}" presName="space" presStyleCnt="0"/>
      <dgm:spPr/>
    </dgm:pt>
    <dgm:pt modelId="{2FE1FDE5-0647-4F7F-A21C-EFF852E9D9B9}" type="pres">
      <dgm:prSet presAssocID="{08945182-F92B-4B7D-965E-B8FC1E83D841}" presName="compositeB" presStyleCnt="0"/>
      <dgm:spPr/>
    </dgm:pt>
    <dgm:pt modelId="{5F19FDC5-EE3E-4324-AFAE-374D23CD4A10}" type="pres">
      <dgm:prSet presAssocID="{08945182-F92B-4B7D-965E-B8FC1E83D841}" presName="textB" presStyleLbl="revTx" presStyleIdx="1" presStyleCnt="6">
        <dgm:presLayoutVars>
          <dgm:bulletEnabled val="1"/>
        </dgm:presLayoutVars>
      </dgm:prSet>
      <dgm:spPr/>
    </dgm:pt>
    <dgm:pt modelId="{FBED966D-9BDD-4E77-BFCF-582E605022B6}" type="pres">
      <dgm:prSet presAssocID="{08945182-F92B-4B7D-965E-B8FC1E83D841}" presName="circleB" presStyleLbl="node1" presStyleIdx="1" presStyleCnt="6"/>
      <dgm:spPr/>
    </dgm:pt>
    <dgm:pt modelId="{F3E5C006-6323-41FA-B951-3048AB4389C9}" type="pres">
      <dgm:prSet presAssocID="{08945182-F92B-4B7D-965E-B8FC1E83D841}" presName="spaceB" presStyleCnt="0"/>
      <dgm:spPr/>
    </dgm:pt>
    <dgm:pt modelId="{BCBB4946-F40E-45C7-92CB-46732E9F3AE5}" type="pres">
      <dgm:prSet presAssocID="{E7925868-1B52-4429-B375-8DB701877572}" presName="space" presStyleCnt="0"/>
      <dgm:spPr/>
    </dgm:pt>
    <dgm:pt modelId="{09A9D733-404E-412B-AE2B-FDAB731A96B9}" type="pres">
      <dgm:prSet presAssocID="{B0F7451E-247E-47A6-9FF3-ACC0C2FE9154}" presName="compositeA" presStyleCnt="0"/>
      <dgm:spPr/>
    </dgm:pt>
    <dgm:pt modelId="{6D7792A5-42FA-4E96-93F6-F94863671434}" type="pres">
      <dgm:prSet presAssocID="{B0F7451E-247E-47A6-9FF3-ACC0C2FE9154}" presName="textA" presStyleLbl="revTx" presStyleIdx="2" presStyleCnt="6">
        <dgm:presLayoutVars>
          <dgm:bulletEnabled val="1"/>
        </dgm:presLayoutVars>
      </dgm:prSet>
      <dgm:spPr/>
    </dgm:pt>
    <dgm:pt modelId="{E7DF8560-B684-4EC9-A0D7-B541193F7B0D}" type="pres">
      <dgm:prSet presAssocID="{B0F7451E-247E-47A6-9FF3-ACC0C2FE9154}" presName="circleA" presStyleLbl="node1" presStyleIdx="2" presStyleCnt="6"/>
      <dgm:spPr/>
    </dgm:pt>
    <dgm:pt modelId="{2BD1563E-4AD9-4661-9A1E-4EA0E223AF02}" type="pres">
      <dgm:prSet presAssocID="{B0F7451E-247E-47A6-9FF3-ACC0C2FE9154}" presName="spaceA" presStyleCnt="0"/>
      <dgm:spPr/>
    </dgm:pt>
    <dgm:pt modelId="{3E3FCD0C-FB35-4D3E-A781-073064437CEB}" type="pres">
      <dgm:prSet presAssocID="{8B92E7D2-D0BD-4242-9154-3564A74E987A}" presName="space" presStyleCnt="0"/>
      <dgm:spPr/>
    </dgm:pt>
    <dgm:pt modelId="{44C052B9-56B8-4EBF-8B3A-9A19FDAA5E62}" type="pres">
      <dgm:prSet presAssocID="{75924F3D-6607-4B3D-BE63-14CE970D6100}" presName="compositeB" presStyleCnt="0"/>
      <dgm:spPr/>
    </dgm:pt>
    <dgm:pt modelId="{765DA802-9B2F-4739-B8BB-686E32C26C98}" type="pres">
      <dgm:prSet presAssocID="{75924F3D-6607-4B3D-BE63-14CE970D6100}" presName="textB" presStyleLbl="revTx" presStyleIdx="3" presStyleCnt="6">
        <dgm:presLayoutVars>
          <dgm:bulletEnabled val="1"/>
        </dgm:presLayoutVars>
      </dgm:prSet>
      <dgm:spPr/>
    </dgm:pt>
    <dgm:pt modelId="{95FD00FA-7A73-4F52-9024-952D558BEBEF}" type="pres">
      <dgm:prSet presAssocID="{75924F3D-6607-4B3D-BE63-14CE970D6100}" presName="circleB" presStyleLbl="node1" presStyleIdx="3" presStyleCnt="6"/>
      <dgm:spPr>
        <a:solidFill>
          <a:srgbClr val="00B0F0"/>
        </a:solidFill>
        <a:ln>
          <a:solidFill>
            <a:srgbClr val="00B0F0"/>
          </a:solidFill>
        </a:ln>
      </dgm:spPr>
    </dgm:pt>
    <dgm:pt modelId="{040305DF-33B2-4052-8085-C22A993B564F}" type="pres">
      <dgm:prSet presAssocID="{75924F3D-6607-4B3D-BE63-14CE970D6100}" presName="spaceB" presStyleCnt="0"/>
      <dgm:spPr/>
    </dgm:pt>
    <dgm:pt modelId="{CBAF97E3-7F73-4E1E-85E9-50D9371F6705}" type="pres">
      <dgm:prSet presAssocID="{A0DBE4EE-0BBB-4047-8B82-7470FEF380F6}" presName="space" presStyleCnt="0"/>
      <dgm:spPr/>
    </dgm:pt>
    <dgm:pt modelId="{AEDCB052-1595-43BA-9BF0-281F6153A2B2}" type="pres">
      <dgm:prSet presAssocID="{47BA135B-07FA-482A-9611-12D7EE7AD0AA}" presName="compositeA" presStyleCnt="0"/>
      <dgm:spPr/>
    </dgm:pt>
    <dgm:pt modelId="{5CD99BF4-0DDA-4BB1-BFE1-0593433CCB5B}" type="pres">
      <dgm:prSet presAssocID="{47BA135B-07FA-482A-9611-12D7EE7AD0AA}" presName="textA" presStyleLbl="revTx" presStyleIdx="4" presStyleCnt="6">
        <dgm:presLayoutVars>
          <dgm:bulletEnabled val="1"/>
        </dgm:presLayoutVars>
      </dgm:prSet>
      <dgm:spPr/>
    </dgm:pt>
    <dgm:pt modelId="{7BAF0F59-B591-408E-A101-64220C3C6AA9}" type="pres">
      <dgm:prSet presAssocID="{47BA135B-07FA-482A-9611-12D7EE7AD0AA}" presName="circleA" presStyleLbl="node1" presStyleIdx="4" presStyleCnt="6"/>
      <dgm:spPr/>
    </dgm:pt>
    <dgm:pt modelId="{2EA8CEAF-8AAD-49ED-86A0-6173FB0675D4}" type="pres">
      <dgm:prSet presAssocID="{47BA135B-07FA-482A-9611-12D7EE7AD0AA}" presName="spaceA" presStyleCnt="0"/>
      <dgm:spPr/>
    </dgm:pt>
    <dgm:pt modelId="{33E9FD4D-CD5F-4EED-9A01-6EA03002C923}" type="pres">
      <dgm:prSet presAssocID="{8D0A6674-5020-4DDE-B3A2-FDD264A07E71}" presName="space" presStyleCnt="0"/>
      <dgm:spPr/>
    </dgm:pt>
    <dgm:pt modelId="{FA89B13D-90E5-446B-A3A8-4D7E0B681B6C}" type="pres">
      <dgm:prSet presAssocID="{318BCC7B-1CA1-4CA5-B6B5-87991947F994}" presName="compositeB" presStyleCnt="0"/>
      <dgm:spPr/>
    </dgm:pt>
    <dgm:pt modelId="{289BBF0D-686F-4853-BDBB-8A6138587D26}" type="pres">
      <dgm:prSet presAssocID="{318BCC7B-1CA1-4CA5-B6B5-87991947F994}" presName="textB" presStyleLbl="revTx" presStyleIdx="5" presStyleCnt="6">
        <dgm:presLayoutVars>
          <dgm:bulletEnabled val="1"/>
        </dgm:presLayoutVars>
      </dgm:prSet>
      <dgm:spPr/>
    </dgm:pt>
    <dgm:pt modelId="{92A2BF65-A82E-499A-A406-98963496F9D0}" type="pres">
      <dgm:prSet presAssocID="{318BCC7B-1CA1-4CA5-B6B5-87991947F994}" presName="circleB" presStyleLbl="node1" presStyleIdx="5" presStyleCnt="6"/>
      <dgm:spPr/>
    </dgm:pt>
    <dgm:pt modelId="{B90B7486-B81C-4561-AD1A-B3504110F94A}" type="pres">
      <dgm:prSet presAssocID="{318BCC7B-1CA1-4CA5-B6B5-87991947F994}" presName="spaceB" presStyleCnt="0"/>
      <dgm:spPr/>
    </dgm:pt>
  </dgm:ptLst>
  <dgm:cxnLst>
    <dgm:cxn modelId="{41930A0F-CC55-4FA5-88C8-68AD813FB419}" srcId="{DD7DBC3A-81AD-42E2-8B84-6D88B544EFFE}" destId="{75924F3D-6607-4B3D-BE63-14CE970D6100}" srcOrd="3" destOrd="0" parTransId="{80E15F2F-8072-4766-855A-01BD84782A17}" sibTransId="{A0DBE4EE-0BBB-4047-8B82-7470FEF380F6}"/>
    <dgm:cxn modelId="{283E4A14-1B02-4AC3-8A29-A3B4E140037D}" type="presOf" srcId="{47BA135B-07FA-482A-9611-12D7EE7AD0AA}" destId="{5CD99BF4-0DDA-4BB1-BFE1-0593433CCB5B}" srcOrd="0" destOrd="0" presId="urn:microsoft.com/office/officeart/2005/8/layout/hProcess11"/>
    <dgm:cxn modelId="{3A0FE220-4AE2-4476-9C3E-F1D0A60D12D7}" srcId="{DD7DBC3A-81AD-42E2-8B84-6D88B544EFFE}" destId="{A6B497F1-F2A6-4875-9F85-252A086E104F}" srcOrd="0" destOrd="0" parTransId="{1F42CFB0-A949-4FC6-8BA6-A7DD31F0B2B9}" sibTransId="{B0499F9D-64BC-42BD-AE00-1AFB82DAF1C3}"/>
    <dgm:cxn modelId="{8968A62C-4703-4E9A-9BA8-1625997AAD84}" type="presOf" srcId="{B0F7451E-247E-47A6-9FF3-ACC0C2FE9154}" destId="{6D7792A5-42FA-4E96-93F6-F94863671434}" srcOrd="0" destOrd="0" presId="urn:microsoft.com/office/officeart/2005/8/layout/hProcess11"/>
    <dgm:cxn modelId="{94654464-706F-4E82-BFA1-991286EC040F}" srcId="{DD7DBC3A-81AD-42E2-8B84-6D88B544EFFE}" destId="{B0F7451E-247E-47A6-9FF3-ACC0C2FE9154}" srcOrd="2" destOrd="0" parTransId="{70E544EB-3625-4B0A-A323-3FF16A40116F}" sibTransId="{8B92E7D2-D0BD-4242-9154-3564A74E987A}"/>
    <dgm:cxn modelId="{806A5448-2BD9-4A30-BDBB-5B31C7F64CF9}" srcId="{DD7DBC3A-81AD-42E2-8B84-6D88B544EFFE}" destId="{318BCC7B-1CA1-4CA5-B6B5-87991947F994}" srcOrd="5" destOrd="0" parTransId="{5DBD3225-CEBA-4F55-AA2E-0DAB23430BDB}" sibTransId="{C6E55FD1-E391-446E-89BD-DB457A7CC870}"/>
    <dgm:cxn modelId="{600C3C76-B0B5-4F02-9DDE-6E52FEF6DDEE}" type="presOf" srcId="{318BCC7B-1CA1-4CA5-B6B5-87991947F994}" destId="{289BBF0D-686F-4853-BDBB-8A6138587D26}" srcOrd="0" destOrd="0" presId="urn:microsoft.com/office/officeart/2005/8/layout/hProcess11"/>
    <dgm:cxn modelId="{547BBD59-6D9C-46F6-BC98-180D85703248}" type="presOf" srcId="{DD7DBC3A-81AD-42E2-8B84-6D88B544EFFE}" destId="{4D53AD69-9319-4A94-8BFF-012D1869F0FE}" srcOrd="0" destOrd="0" presId="urn:microsoft.com/office/officeart/2005/8/layout/hProcess11"/>
    <dgm:cxn modelId="{82A67EBF-759C-43CE-9032-233D8237DA35}" srcId="{DD7DBC3A-81AD-42E2-8B84-6D88B544EFFE}" destId="{08945182-F92B-4B7D-965E-B8FC1E83D841}" srcOrd="1" destOrd="0" parTransId="{90F11813-84FE-4E82-9F9A-55CB6979534E}" sibTransId="{E7925868-1B52-4429-B375-8DB701877572}"/>
    <dgm:cxn modelId="{A89F4DC6-1AA3-457C-8D5F-359682F10563}" type="presOf" srcId="{A6B497F1-F2A6-4875-9F85-252A086E104F}" destId="{E84D6539-90ED-4AE0-A6B4-3D0193029307}" srcOrd="0" destOrd="0" presId="urn:microsoft.com/office/officeart/2005/8/layout/hProcess11"/>
    <dgm:cxn modelId="{53204CC7-DB66-4852-9CA4-8A4402C00A74}" type="presOf" srcId="{75924F3D-6607-4B3D-BE63-14CE970D6100}" destId="{765DA802-9B2F-4739-B8BB-686E32C26C98}" srcOrd="0" destOrd="0" presId="urn:microsoft.com/office/officeart/2005/8/layout/hProcess11"/>
    <dgm:cxn modelId="{E3E7D6DD-756C-46EA-8855-5FF9C35AA370}" type="presOf" srcId="{08945182-F92B-4B7D-965E-B8FC1E83D841}" destId="{5F19FDC5-EE3E-4324-AFAE-374D23CD4A10}" srcOrd="0" destOrd="0" presId="urn:microsoft.com/office/officeart/2005/8/layout/hProcess11"/>
    <dgm:cxn modelId="{ACFABADE-23BA-4D1A-A5D6-98F506FAD4CE}" srcId="{DD7DBC3A-81AD-42E2-8B84-6D88B544EFFE}" destId="{47BA135B-07FA-482A-9611-12D7EE7AD0AA}" srcOrd="4" destOrd="0" parTransId="{A9085A72-7B4D-4598-AE8E-08658A70F8E1}" sibTransId="{8D0A6674-5020-4DDE-B3A2-FDD264A07E71}"/>
    <dgm:cxn modelId="{4F3A8DAB-99EF-43EA-B85F-7DB2F10AB793}" type="presParOf" srcId="{4D53AD69-9319-4A94-8BFF-012D1869F0FE}" destId="{42284DA4-5AF7-450D-B3ED-B2C7BECA6390}" srcOrd="0" destOrd="0" presId="urn:microsoft.com/office/officeart/2005/8/layout/hProcess11"/>
    <dgm:cxn modelId="{7BD1E0E9-27F4-4F5A-BD58-3BA5AD10003D}" type="presParOf" srcId="{4D53AD69-9319-4A94-8BFF-012D1869F0FE}" destId="{BB484BD3-E7D9-45CA-A3EA-21A032E56B8D}" srcOrd="1" destOrd="0" presId="urn:microsoft.com/office/officeart/2005/8/layout/hProcess11"/>
    <dgm:cxn modelId="{92C1466B-A01C-4C71-ACE6-F6C59856666A}" type="presParOf" srcId="{BB484BD3-E7D9-45CA-A3EA-21A032E56B8D}" destId="{C918E6AD-A735-4896-B0FE-1E333D09CC62}" srcOrd="0" destOrd="0" presId="urn:microsoft.com/office/officeart/2005/8/layout/hProcess11"/>
    <dgm:cxn modelId="{2A86A395-D46E-4644-A129-33D134560410}" type="presParOf" srcId="{C918E6AD-A735-4896-B0FE-1E333D09CC62}" destId="{E84D6539-90ED-4AE0-A6B4-3D0193029307}" srcOrd="0" destOrd="0" presId="urn:microsoft.com/office/officeart/2005/8/layout/hProcess11"/>
    <dgm:cxn modelId="{028F593A-33A8-48AA-9B2C-E9B55BA1AD43}" type="presParOf" srcId="{C918E6AD-A735-4896-B0FE-1E333D09CC62}" destId="{F03BB748-EA42-4879-A391-893BB8BB6562}" srcOrd="1" destOrd="0" presId="urn:microsoft.com/office/officeart/2005/8/layout/hProcess11"/>
    <dgm:cxn modelId="{CED9BFEA-C271-4C34-A26C-296BAB3737B6}" type="presParOf" srcId="{C918E6AD-A735-4896-B0FE-1E333D09CC62}" destId="{B3E05251-CA6C-4905-AF2B-B914F3A7C8F4}" srcOrd="2" destOrd="0" presId="urn:microsoft.com/office/officeart/2005/8/layout/hProcess11"/>
    <dgm:cxn modelId="{1406F6B5-10E9-4C78-9C43-21B6E85DCE52}" type="presParOf" srcId="{BB484BD3-E7D9-45CA-A3EA-21A032E56B8D}" destId="{EF54FF61-020E-4E7E-B185-D097252775CA}" srcOrd="1" destOrd="0" presId="urn:microsoft.com/office/officeart/2005/8/layout/hProcess11"/>
    <dgm:cxn modelId="{3D7D39C5-57CD-47B0-AEC7-73528A5DC489}" type="presParOf" srcId="{BB484BD3-E7D9-45CA-A3EA-21A032E56B8D}" destId="{2FE1FDE5-0647-4F7F-A21C-EFF852E9D9B9}" srcOrd="2" destOrd="0" presId="urn:microsoft.com/office/officeart/2005/8/layout/hProcess11"/>
    <dgm:cxn modelId="{D9161250-D302-4F25-85F2-8E34CCFA2558}" type="presParOf" srcId="{2FE1FDE5-0647-4F7F-A21C-EFF852E9D9B9}" destId="{5F19FDC5-EE3E-4324-AFAE-374D23CD4A10}" srcOrd="0" destOrd="0" presId="urn:microsoft.com/office/officeart/2005/8/layout/hProcess11"/>
    <dgm:cxn modelId="{2AB24302-2246-4D29-B19E-17EDD25E7A2B}" type="presParOf" srcId="{2FE1FDE5-0647-4F7F-A21C-EFF852E9D9B9}" destId="{FBED966D-9BDD-4E77-BFCF-582E605022B6}" srcOrd="1" destOrd="0" presId="urn:microsoft.com/office/officeart/2005/8/layout/hProcess11"/>
    <dgm:cxn modelId="{A0904736-C3E0-437F-98A7-B4B5C2362F69}" type="presParOf" srcId="{2FE1FDE5-0647-4F7F-A21C-EFF852E9D9B9}" destId="{F3E5C006-6323-41FA-B951-3048AB4389C9}" srcOrd="2" destOrd="0" presId="urn:microsoft.com/office/officeart/2005/8/layout/hProcess11"/>
    <dgm:cxn modelId="{F2A4E8F9-37D1-4AA5-B6B4-C0DC6EE7A649}" type="presParOf" srcId="{BB484BD3-E7D9-45CA-A3EA-21A032E56B8D}" destId="{BCBB4946-F40E-45C7-92CB-46732E9F3AE5}" srcOrd="3" destOrd="0" presId="urn:microsoft.com/office/officeart/2005/8/layout/hProcess11"/>
    <dgm:cxn modelId="{C9B07100-28E4-422B-B240-4E0DD4164D93}" type="presParOf" srcId="{BB484BD3-E7D9-45CA-A3EA-21A032E56B8D}" destId="{09A9D733-404E-412B-AE2B-FDAB731A96B9}" srcOrd="4" destOrd="0" presId="urn:microsoft.com/office/officeart/2005/8/layout/hProcess11"/>
    <dgm:cxn modelId="{F3FBA121-1345-4012-831B-B7C84A2C2CA1}" type="presParOf" srcId="{09A9D733-404E-412B-AE2B-FDAB731A96B9}" destId="{6D7792A5-42FA-4E96-93F6-F94863671434}" srcOrd="0" destOrd="0" presId="urn:microsoft.com/office/officeart/2005/8/layout/hProcess11"/>
    <dgm:cxn modelId="{F6C20415-ACCF-48B2-8822-E04A72EEC290}" type="presParOf" srcId="{09A9D733-404E-412B-AE2B-FDAB731A96B9}" destId="{E7DF8560-B684-4EC9-A0D7-B541193F7B0D}" srcOrd="1" destOrd="0" presId="urn:microsoft.com/office/officeart/2005/8/layout/hProcess11"/>
    <dgm:cxn modelId="{66D3B06A-6EA0-4471-9D85-0DAED3E7EF7D}" type="presParOf" srcId="{09A9D733-404E-412B-AE2B-FDAB731A96B9}" destId="{2BD1563E-4AD9-4661-9A1E-4EA0E223AF02}" srcOrd="2" destOrd="0" presId="urn:microsoft.com/office/officeart/2005/8/layout/hProcess11"/>
    <dgm:cxn modelId="{311794AB-BB6B-4D17-99E7-3292FD89650C}" type="presParOf" srcId="{BB484BD3-E7D9-45CA-A3EA-21A032E56B8D}" destId="{3E3FCD0C-FB35-4D3E-A781-073064437CEB}" srcOrd="5" destOrd="0" presId="urn:microsoft.com/office/officeart/2005/8/layout/hProcess11"/>
    <dgm:cxn modelId="{2F2E09A7-1460-4426-B6FA-6D71590DAC46}" type="presParOf" srcId="{BB484BD3-E7D9-45CA-A3EA-21A032E56B8D}" destId="{44C052B9-56B8-4EBF-8B3A-9A19FDAA5E62}" srcOrd="6" destOrd="0" presId="urn:microsoft.com/office/officeart/2005/8/layout/hProcess11"/>
    <dgm:cxn modelId="{367AD32A-8031-4BF3-896C-1A4E6FB5DDB4}" type="presParOf" srcId="{44C052B9-56B8-4EBF-8B3A-9A19FDAA5E62}" destId="{765DA802-9B2F-4739-B8BB-686E32C26C98}" srcOrd="0" destOrd="0" presId="urn:microsoft.com/office/officeart/2005/8/layout/hProcess11"/>
    <dgm:cxn modelId="{ED8FCE33-62E5-4CED-B36E-45F19C61E905}" type="presParOf" srcId="{44C052B9-56B8-4EBF-8B3A-9A19FDAA5E62}" destId="{95FD00FA-7A73-4F52-9024-952D558BEBEF}" srcOrd="1" destOrd="0" presId="urn:microsoft.com/office/officeart/2005/8/layout/hProcess11"/>
    <dgm:cxn modelId="{76D0028A-B268-4845-866C-3BB8A85FD9E0}" type="presParOf" srcId="{44C052B9-56B8-4EBF-8B3A-9A19FDAA5E62}" destId="{040305DF-33B2-4052-8085-C22A993B564F}" srcOrd="2" destOrd="0" presId="urn:microsoft.com/office/officeart/2005/8/layout/hProcess11"/>
    <dgm:cxn modelId="{4217B0CF-A763-4D97-A404-CEF285A62DC0}" type="presParOf" srcId="{BB484BD3-E7D9-45CA-A3EA-21A032E56B8D}" destId="{CBAF97E3-7F73-4E1E-85E9-50D9371F6705}" srcOrd="7" destOrd="0" presId="urn:microsoft.com/office/officeart/2005/8/layout/hProcess11"/>
    <dgm:cxn modelId="{104A0653-C1F4-4C2C-AD1E-E75C483A90B7}" type="presParOf" srcId="{BB484BD3-E7D9-45CA-A3EA-21A032E56B8D}" destId="{AEDCB052-1595-43BA-9BF0-281F6153A2B2}" srcOrd="8" destOrd="0" presId="urn:microsoft.com/office/officeart/2005/8/layout/hProcess11"/>
    <dgm:cxn modelId="{F10FA7CD-D6A6-4A50-AB97-4471AB56CEB0}" type="presParOf" srcId="{AEDCB052-1595-43BA-9BF0-281F6153A2B2}" destId="{5CD99BF4-0DDA-4BB1-BFE1-0593433CCB5B}" srcOrd="0" destOrd="0" presId="urn:microsoft.com/office/officeart/2005/8/layout/hProcess11"/>
    <dgm:cxn modelId="{C8A87991-7102-409A-9ABF-E3D3968D920C}" type="presParOf" srcId="{AEDCB052-1595-43BA-9BF0-281F6153A2B2}" destId="{7BAF0F59-B591-408E-A101-64220C3C6AA9}" srcOrd="1" destOrd="0" presId="urn:microsoft.com/office/officeart/2005/8/layout/hProcess11"/>
    <dgm:cxn modelId="{876D27BB-06DA-459F-BBF2-A00A8D99A022}" type="presParOf" srcId="{AEDCB052-1595-43BA-9BF0-281F6153A2B2}" destId="{2EA8CEAF-8AAD-49ED-86A0-6173FB0675D4}" srcOrd="2" destOrd="0" presId="urn:microsoft.com/office/officeart/2005/8/layout/hProcess11"/>
    <dgm:cxn modelId="{E0AFADD0-C0D4-4CF8-B8DD-AB01130AF699}" type="presParOf" srcId="{BB484BD3-E7D9-45CA-A3EA-21A032E56B8D}" destId="{33E9FD4D-CD5F-4EED-9A01-6EA03002C923}" srcOrd="9" destOrd="0" presId="urn:microsoft.com/office/officeart/2005/8/layout/hProcess11"/>
    <dgm:cxn modelId="{D3505E09-343B-42C2-8732-E2C8A051E226}" type="presParOf" srcId="{BB484BD3-E7D9-45CA-A3EA-21A032E56B8D}" destId="{FA89B13D-90E5-446B-A3A8-4D7E0B681B6C}" srcOrd="10" destOrd="0" presId="urn:microsoft.com/office/officeart/2005/8/layout/hProcess11"/>
    <dgm:cxn modelId="{C26CBCCE-D1E2-4645-BF15-27CC05A53543}" type="presParOf" srcId="{FA89B13D-90E5-446B-A3A8-4D7E0B681B6C}" destId="{289BBF0D-686F-4853-BDBB-8A6138587D26}" srcOrd="0" destOrd="0" presId="urn:microsoft.com/office/officeart/2005/8/layout/hProcess11"/>
    <dgm:cxn modelId="{F61206AF-6DB2-43D1-96F1-59732C48E075}" type="presParOf" srcId="{FA89B13D-90E5-446B-A3A8-4D7E0B681B6C}" destId="{92A2BF65-A82E-499A-A406-98963496F9D0}" srcOrd="1" destOrd="0" presId="urn:microsoft.com/office/officeart/2005/8/layout/hProcess11"/>
    <dgm:cxn modelId="{7F94FEE4-F3CB-4564-8831-4449E4690291}" type="presParOf" srcId="{FA89B13D-90E5-446B-A3A8-4D7E0B681B6C}" destId="{B90B7486-B81C-4561-AD1A-B3504110F94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84DA4-5AF7-450D-B3ED-B2C7BECA6390}">
      <dsp:nvSpPr>
        <dsp:cNvPr id="0" name=""/>
        <dsp:cNvSpPr/>
      </dsp:nvSpPr>
      <dsp:spPr>
        <a:xfrm>
          <a:off x="0" y="1625600"/>
          <a:ext cx="8128000" cy="216746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D6539-90ED-4AE0-A6B4-3D0193029307}">
      <dsp:nvSpPr>
        <dsp:cNvPr id="0" name=""/>
        <dsp:cNvSpPr/>
      </dsp:nvSpPr>
      <dsp:spPr>
        <a:xfrm>
          <a:off x="2009" y="0"/>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b" anchorCtr="0">
          <a:noAutofit/>
        </a:bodyPr>
        <a:lstStyle/>
        <a:p>
          <a:pPr marL="0" lvl="0" indent="0" algn="ctr" defTabSz="2889250">
            <a:lnSpc>
              <a:spcPct val="90000"/>
            </a:lnSpc>
            <a:spcBef>
              <a:spcPct val="0"/>
            </a:spcBef>
            <a:spcAft>
              <a:spcPct val="35000"/>
            </a:spcAft>
            <a:buNone/>
          </a:pPr>
          <a:endParaRPr lang="fr-CA" sz="6500" kern="1200">
            <a:solidFill>
              <a:srgbClr val="00538C"/>
            </a:solidFill>
          </a:endParaRPr>
        </a:p>
      </dsp:txBody>
      <dsp:txXfrm>
        <a:off x="2009" y="0"/>
        <a:ext cx="1169789" cy="2167466"/>
      </dsp:txXfrm>
    </dsp:sp>
    <dsp:sp modelId="{F03BB748-EA42-4879-A391-893BB8BB6562}">
      <dsp:nvSpPr>
        <dsp:cNvPr id="0" name=""/>
        <dsp:cNvSpPr/>
      </dsp:nvSpPr>
      <dsp:spPr>
        <a:xfrm>
          <a:off x="315970" y="2438400"/>
          <a:ext cx="541866" cy="5418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19FDC5-EE3E-4324-AFAE-374D23CD4A10}">
      <dsp:nvSpPr>
        <dsp:cNvPr id="0" name=""/>
        <dsp:cNvSpPr/>
      </dsp:nvSpPr>
      <dsp:spPr>
        <a:xfrm>
          <a:off x="1230287" y="3251200"/>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fr-CA" sz="6500" kern="1200">
            <a:solidFill>
              <a:srgbClr val="00538C"/>
            </a:solidFill>
          </a:endParaRPr>
        </a:p>
      </dsp:txBody>
      <dsp:txXfrm>
        <a:off x="1230287" y="3251200"/>
        <a:ext cx="1169789" cy="2167466"/>
      </dsp:txXfrm>
    </dsp:sp>
    <dsp:sp modelId="{FBED966D-9BDD-4E77-BFCF-582E605022B6}">
      <dsp:nvSpPr>
        <dsp:cNvPr id="0" name=""/>
        <dsp:cNvSpPr/>
      </dsp:nvSpPr>
      <dsp:spPr>
        <a:xfrm>
          <a:off x="1544248" y="2438400"/>
          <a:ext cx="541866" cy="5418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7792A5-42FA-4E96-93F6-F94863671434}">
      <dsp:nvSpPr>
        <dsp:cNvPr id="0" name=""/>
        <dsp:cNvSpPr/>
      </dsp:nvSpPr>
      <dsp:spPr>
        <a:xfrm>
          <a:off x="2458566" y="0"/>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b" anchorCtr="0">
          <a:noAutofit/>
        </a:bodyPr>
        <a:lstStyle/>
        <a:p>
          <a:pPr marL="0" lvl="0" indent="0" algn="ctr" defTabSz="2889250">
            <a:lnSpc>
              <a:spcPct val="90000"/>
            </a:lnSpc>
            <a:spcBef>
              <a:spcPct val="0"/>
            </a:spcBef>
            <a:spcAft>
              <a:spcPct val="35000"/>
            </a:spcAft>
            <a:buNone/>
          </a:pPr>
          <a:endParaRPr lang="fr-CA" sz="6500" kern="1200"/>
        </a:p>
      </dsp:txBody>
      <dsp:txXfrm>
        <a:off x="2458566" y="0"/>
        <a:ext cx="1169789" cy="2167466"/>
      </dsp:txXfrm>
    </dsp:sp>
    <dsp:sp modelId="{E7DF8560-B684-4EC9-A0D7-B541193F7B0D}">
      <dsp:nvSpPr>
        <dsp:cNvPr id="0" name=""/>
        <dsp:cNvSpPr/>
      </dsp:nvSpPr>
      <dsp:spPr>
        <a:xfrm>
          <a:off x="2772527" y="2438400"/>
          <a:ext cx="541866" cy="5418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5DA802-9B2F-4739-B8BB-686E32C26C98}">
      <dsp:nvSpPr>
        <dsp:cNvPr id="0" name=""/>
        <dsp:cNvSpPr/>
      </dsp:nvSpPr>
      <dsp:spPr>
        <a:xfrm>
          <a:off x="3686844" y="3251200"/>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marL="0" lvl="0" indent="0" algn="ctr" defTabSz="2889250">
            <a:lnSpc>
              <a:spcPct val="90000"/>
            </a:lnSpc>
            <a:spcBef>
              <a:spcPct val="0"/>
            </a:spcBef>
            <a:spcAft>
              <a:spcPct val="35000"/>
            </a:spcAft>
            <a:buNone/>
          </a:pPr>
          <a:endParaRPr lang="fr-CA" sz="6500" kern="1200"/>
        </a:p>
      </dsp:txBody>
      <dsp:txXfrm>
        <a:off x="3686844" y="3251200"/>
        <a:ext cx="1169789" cy="2167466"/>
      </dsp:txXfrm>
    </dsp:sp>
    <dsp:sp modelId="{95FD00FA-7A73-4F52-9024-952D558BEBEF}">
      <dsp:nvSpPr>
        <dsp:cNvPr id="0" name=""/>
        <dsp:cNvSpPr/>
      </dsp:nvSpPr>
      <dsp:spPr>
        <a:xfrm>
          <a:off x="4000805" y="2438400"/>
          <a:ext cx="541866" cy="541866"/>
        </a:xfrm>
        <a:prstGeom prst="ellipse">
          <a:avLst/>
        </a:prstGeom>
        <a:solidFill>
          <a:srgbClr val="00B0F0"/>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sp>
    <dsp:sp modelId="{5CD99BF4-0DDA-4BB1-BFE1-0593433CCB5B}">
      <dsp:nvSpPr>
        <dsp:cNvPr id="0" name=""/>
        <dsp:cNvSpPr/>
      </dsp:nvSpPr>
      <dsp:spPr>
        <a:xfrm>
          <a:off x="4915123" y="0"/>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b" anchorCtr="0">
          <a:noAutofit/>
        </a:bodyPr>
        <a:lstStyle/>
        <a:p>
          <a:pPr marL="0" lvl="0" indent="0" algn="ctr" defTabSz="2889250">
            <a:lnSpc>
              <a:spcPct val="90000"/>
            </a:lnSpc>
            <a:spcBef>
              <a:spcPct val="0"/>
            </a:spcBef>
            <a:spcAft>
              <a:spcPct val="35000"/>
            </a:spcAft>
            <a:buNone/>
          </a:pPr>
          <a:endParaRPr lang="fr-CA" sz="6500" kern="1200"/>
        </a:p>
      </dsp:txBody>
      <dsp:txXfrm>
        <a:off x="4915123" y="0"/>
        <a:ext cx="1169789" cy="2167466"/>
      </dsp:txXfrm>
    </dsp:sp>
    <dsp:sp modelId="{7BAF0F59-B591-408E-A101-64220C3C6AA9}">
      <dsp:nvSpPr>
        <dsp:cNvPr id="0" name=""/>
        <dsp:cNvSpPr/>
      </dsp:nvSpPr>
      <dsp:spPr>
        <a:xfrm>
          <a:off x="5229084" y="2438400"/>
          <a:ext cx="541866" cy="5418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9BBF0D-686F-4853-BDBB-8A6138587D26}">
      <dsp:nvSpPr>
        <dsp:cNvPr id="0" name=""/>
        <dsp:cNvSpPr/>
      </dsp:nvSpPr>
      <dsp:spPr>
        <a:xfrm>
          <a:off x="6143401" y="3251200"/>
          <a:ext cx="1169789"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endParaRPr lang="fr-CA" sz="1000" kern="1200">
            <a:solidFill>
              <a:srgbClr val="00538C"/>
            </a:solidFill>
          </a:endParaRPr>
        </a:p>
      </dsp:txBody>
      <dsp:txXfrm>
        <a:off x="6143401" y="3251200"/>
        <a:ext cx="1169789" cy="2167466"/>
      </dsp:txXfrm>
    </dsp:sp>
    <dsp:sp modelId="{92A2BF65-A82E-499A-A406-98963496F9D0}">
      <dsp:nvSpPr>
        <dsp:cNvPr id="0" name=""/>
        <dsp:cNvSpPr/>
      </dsp:nvSpPr>
      <dsp:spPr>
        <a:xfrm>
          <a:off x="6457362" y="2438400"/>
          <a:ext cx="541866" cy="5418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B1C1FCA-B67D-773C-0770-2DA3AB40B6CD}"/>
              </a:ext>
            </a:extLst>
          </p:cNvPr>
          <p:cNvSpPr>
            <a:spLocks noGrp="1"/>
          </p:cNvSpPr>
          <p:nvPr>
            <p:ph type="hdr" sz="quarter"/>
          </p:nvPr>
        </p:nvSpPr>
        <p:spPr>
          <a:xfrm>
            <a:off x="0" y="0"/>
            <a:ext cx="4002088" cy="350838"/>
          </a:xfrm>
          <a:prstGeom prst="rect">
            <a:avLst/>
          </a:prstGeom>
        </p:spPr>
        <p:txBody>
          <a:bodyPr vert="horz" lIns="91440" tIns="45720" rIns="91440" bIns="45720" rtlCol="0"/>
          <a:lstStyle>
            <a:lvl1pPr algn="l">
              <a:defRPr sz="1200"/>
            </a:lvl1pPr>
          </a:lstStyle>
          <a:p>
            <a:endParaRPr lang="en-CA"/>
          </a:p>
        </p:txBody>
      </p:sp>
      <p:sp>
        <p:nvSpPr>
          <p:cNvPr id="3" name="Espace réservé de la date 2">
            <a:extLst>
              <a:ext uri="{FF2B5EF4-FFF2-40B4-BE49-F238E27FC236}">
                <a16:creationId xmlns:a16="http://schemas.microsoft.com/office/drawing/2014/main" id="{FB192DFA-7EE9-0603-9C17-E17E16252CDD}"/>
              </a:ext>
            </a:extLst>
          </p:cNvPr>
          <p:cNvSpPr>
            <a:spLocks noGrp="1"/>
          </p:cNvSpPr>
          <p:nvPr>
            <p:ph type="dt" sz="quarter" idx="1"/>
          </p:nvPr>
        </p:nvSpPr>
        <p:spPr>
          <a:xfrm>
            <a:off x="5232400" y="0"/>
            <a:ext cx="4002088" cy="350838"/>
          </a:xfrm>
          <a:prstGeom prst="rect">
            <a:avLst/>
          </a:prstGeom>
        </p:spPr>
        <p:txBody>
          <a:bodyPr vert="horz" lIns="91440" tIns="45720" rIns="91440" bIns="45720" rtlCol="0"/>
          <a:lstStyle>
            <a:lvl1pPr algn="r">
              <a:defRPr sz="1200"/>
            </a:lvl1pPr>
          </a:lstStyle>
          <a:p>
            <a:fld id="{F5760F8B-25BE-43D2-A311-1FA68794B429}" type="datetimeFigureOut">
              <a:rPr lang="en-CA" smtClean="0"/>
              <a:t>2022-05-30</a:t>
            </a:fld>
            <a:endParaRPr lang="en-CA"/>
          </a:p>
        </p:txBody>
      </p:sp>
      <p:sp>
        <p:nvSpPr>
          <p:cNvPr id="4" name="Espace réservé du pied de page 3">
            <a:extLst>
              <a:ext uri="{FF2B5EF4-FFF2-40B4-BE49-F238E27FC236}">
                <a16:creationId xmlns:a16="http://schemas.microsoft.com/office/drawing/2014/main" id="{F0CD8329-25E4-EF7C-592D-C5A60FD6D324}"/>
              </a:ext>
            </a:extLst>
          </p:cNvPr>
          <p:cNvSpPr>
            <a:spLocks noGrp="1"/>
          </p:cNvSpPr>
          <p:nvPr>
            <p:ph type="ftr" sz="quarter" idx="2"/>
          </p:nvPr>
        </p:nvSpPr>
        <p:spPr>
          <a:xfrm>
            <a:off x="0" y="6659563"/>
            <a:ext cx="4002088" cy="350837"/>
          </a:xfrm>
          <a:prstGeom prst="rect">
            <a:avLst/>
          </a:prstGeom>
        </p:spPr>
        <p:txBody>
          <a:bodyPr vert="horz" lIns="91440" tIns="45720" rIns="91440" bIns="45720" rtlCol="0" anchor="b"/>
          <a:lstStyle>
            <a:lvl1pPr algn="l">
              <a:defRPr sz="1200"/>
            </a:lvl1pPr>
          </a:lstStyle>
          <a:p>
            <a:endParaRPr lang="en-CA"/>
          </a:p>
        </p:txBody>
      </p:sp>
      <p:sp>
        <p:nvSpPr>
          <p:cNvPr id="5" name="Espace réservé du numéro de diapositive 4">
            <a:extLst>
              <a:ext uri="{FF2B5EF4-FFF2-40B4-BE49-F238E27FC236}">
                <a16:creationId xmlns:a16="http://schemas.microsoft.com/office/drawing/2014/main" id="{E0177677-5119-69AB-0789-C2EEC3391749}"/>
              </a:ext>
            </a:extLst>
          </p:cNvPr>
          <p:cNvSpPr>
            <a:spLocks noGrp="1"/>
          </p:cNvSpPr>
          <p:nvPr>
            <p:ph type="sldNum" sz="quarter" idx="3"/>
          </p:nvPr>
        </p:nvSpPr>
        <p:spPr>
          <a:xfrm>
            <a:off x="5232400" y="6659563"/>
            <a:ext cx="4002088" cy="350837"/>
          </a:xfrm>
          <a:prstGeom prst="rect">
            <a:avLst/>
          </a:prstGeom>
        </p:spPr>
        <p:txBody>
          <a:bodyPr vert="horz" lIns="91440" tIns="45720" rIns="91440" bIns="45720" rtlCol="0" anchor="b"/>
          <a:lstStyle>
            <a:lvl1pPr algn="r">
              <a:defRPr sz="1200"/>
            </a:lvl1pPr>
          </a:lstStyle>
          <a:p>
            <a:fld id="{61531989-975C-484E-9930-F97871873504}" type="slidenum">
              <a:rPr lang="en-CA" smtClean="0"/>
              <a:t>‹N°›</a:t>
            </a:fld>
            <a:endParaRPr lang="en-CA"/>
          </a:p>
        </p:txBody>
      </p:sp>
    </p:spTree>
    <p:extLst>
      <p:ext uri="{BB962C8B-B14F-4D97-AF65-F5344CB8AC3E}">
        <p14:creationId xmlns:p14="http://schemas.microsoft.com/office/powerpoint/2010/main" val="360846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579437" y="2813"/>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274638" y="401904"/>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274638" y="2489834"/>
            <a:ext cx="5336399" cy="2362360"/>
          </a:xfrm>
          <a:prstGeom prst="rect">
            <a:avLst/>
          </a:prstGeom>
        </p:spPr>
        <p:txBody>
          <a:bodyPr vert="horz" lIns="92824" tIns="46412" rIns="92824" bIns="4641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590095"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406900" y="392113"/>
            <a:ext cx="3500438" cy="1968500"/>
          </a:xfrm>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126867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CA" noProof="0" dirty="0">
                <a:ea typeface="Calibri"/>
                <a:cs typeface="Calibri"/>
              </a:rPr>
              <a:t>Quels sont les moyens en pratique pour évaluer toutes ces forces ,continues, discrètes et mixtes?</a:t>
            </a:r>
          </a:p>
          <a:p>
            <a:endParaRPr lang="fr-CA" noProof="0" dirty="0">
              <a:ea typeface="Calibri"/>
              <a:cs typeface="Calibri"/>
            </a:endParaRPr>
          </a:p>
          <a:p>
            <a:pPr marL="171450" indent="-171450">
              <a:buFontTx/>
              <a:buChar char="-"/>
            </a:pPr>
            <a:r>
              <a:rPr lang="fr-CA" noProof="0" dirty="0">
                <a:ea typeface="Calibri"/>
                <a:cs typeface="Calibri"/>
              </a:rPr>
              <a:t>On a les UV qui en plus d’offrir une bonne performance en pratique en tant que segmentation dans un modèle statistique, sont un concept intuitif, assez bien compris et accepté par les contribuables;</a:t>
            </a:r>
          </a:p>
          <a:p>
            <a:pPr marL="171450" indent="-171450">
              <a:buFontTx/>
              <a:buChar char="-"/>
            </a:pPr>
            <a:r>
              <a:rPr lang="fr-CA" noProof="0" dirty="0">
                <a:ea typeface="Calibri"/>
                <a:cs typeface="Calibri"/>
              </a:rPr>
              <a:t>Pour tenir compte de spécificités d’une unité d’évaluation par rapport à son UV, on a les rajustements et les dépréciations;</a:t>
            </a:r>
          </a:p>
          <a:p>
            <a:pPr marL="171450" indent="-171450">
              <a:buFontTx/>
              <a:buChar char="-"/>
            </a:pPr>
            <a:r>
              <a:rPr lang="fr-CA" noProof="0" dirty="0">
                <a:ea typeface="Calibri"/>
                <a:cs typeface="Calibri"/>
              </a:rPr>
              <a:t>Aussi, un secret bien gardé de l’évaluation foncière: les facteurs paritaires.</a:t>
            </a:r>
          </a:p>
          <a:p>
            <a:pPr marL="171450" indent="-171450">
              <a:buFontTx/>
              <a:buChar char="-"/>
            </a:pPr>
            <a:endParaRPr lang="fr-CA" noProof="0" dirty="0">
              <a:ea typeface="Calibri"/>
              <a:cs typeface="Calibri"/>
            </a:endParaRPr>
          </a:p>
          <a:p>
            <a:pPr marL="0" indent="0">
              <a:buFontTx/>
              <a:buNone/>
            </a:pPr>
            <a:r>
              <a:rPr lang="fr-CA" noProof="0" dirty="0">
                <a:ea typeface="Calibri"/>
                <a:cs typeface="Calibri"/>
              </a:rPr>
              <a:t>Tous ces moyens combinés donnent de bons résultats, donc pourquoi investir votre temps pour apprendre de nouvelles façons d’évaluer la localisation?</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468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406900" y="392113"/>
            <a:ext cx="3500438" cy="1968500"/>
          </a:xfrm>
        </p:spPr>
      </p:sp>
      <p:sp>
        <p:nvSpPr>
          <p:cNvPr id="3" name="Espace réservé des notes 2"/>
          <p:cNvSpPr>
            <a:spLocks noGrp="1"/>
          </p:cNvSpPr>
          <p:nvPr>
            <p:ph type="body" idx="1"/>
          </p:nvPr>
        </p:nvSpPr>
        <p:spPr/>
        <p:txBody>
          <a:bodyPr/>
          <a:lstStyle/>
          <a:p>
            <a:r>
              <a:rPr lang="fr-CA" dirty="0"/>
              <a:t>Parce qu’on va se le dire, c’est tout un travail de mettre à jour nos UV, nos rajustements de localisation et leurs valeurs contributives. Et la machine, l’ordinateur, peut nous aider!|</a:t>
            </a:r>
          </a:p>
          <a:p>
            <a:endParaRPr lang="fr-CA" dirty="0"/>
          </a:p>
          <a:p>
            <a:r>
              <a:rPr lang="fr-CA" dirty="0"/>
              <a:t>On constate des nouveaux cottages de classe 3 dans un secteur de bungalows classe 6? On redécoupe notre UV ou pas?</a:t>
            </a:r>
          </a:p>
          <a:p>
            <a:r>
              <a:rPr lang="fr-CA" dirty="0"/>
              <a:t>La pandémie a fait en sorte que les milieux naturels tels que les berges ont pris de la valeur, on ajoute un rajustement ou pas?</a:t>
            </a:r>
          </a:p>
          <a:p>
            <a:r>
              <a:rPr lang="fr-CA" dirty="0"/>
              <a:t>Etc.</a:t>
            </a:r>
          </a:p>
          <a:p>
            <a:endParaRPr lang="fr-CA" dirty="0"/>
          </a:p>
          <a:p>
            <a:endParaRPr lang="en-C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867047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CA" noProof="0" dirty="0"/>
              <a:t>L’évaluation de la localisation pose plusieurs enjeux pour un service d’évaluation.</a:t>
            </a:r>
          </a:p>
          <a:p>
            <a:endParaRPr lang="fr-CA" noProof="0" dirty="0"/>
          </a:p>
          <a:p>
            <a:r>
              <a:rPr lang="fr-CA" noProof="0" dirty="0"/>
              <a:t>Votre évaluateur sénior vous dit aurevoir, il part à la retraite: comment remplacer cette expertise?</a:t>
            </a:r>
          </a:p>
          <a:p>
            <a:endParaRPr lang="fr-CA" noProof="0" dirty="0"/>
          </a:p>
          <a:p>
            <a:r>
              <a:rPr lang="fr-CA" noProof="0" dirty="0"/>
              <a:t>Le marché immobilier n’arrête pratiquement jamais, mis à part peut-être en mars 2020. Comment réussir à extraire l’information de la valeur de la localisation contenue dans ces données du marché en temps réel?</a:t>
            </a:r>
          </a:p>
          <a:p>
            <a:endParaRPr lang="fr-CA" noProof="0" dirty="0"/>
          </a:p>
          <a:p>
            <a:r>
              <a:rPr lang="fr-CA" noProof="0" dirty="0"/>
              <a:t>Finalement, il y a un enjeu d’équité. De transparence.</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9243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268E1E-0E44-426D-905E-8AD9B19D2182}" type="datetimeFigureOut">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30.05.2022</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fr-CA" noProof="0" dirty="0"/>
              <a:t>Dans un modèle de 15 000 ventes de maisons à Laval, comportant une cinquantaine de </a:t>
            </a:r>
            <a:r>
              <a:rPr lang="fr-CA" noProof="0" dirty="0" err="1"/>
              <a:t>varaibles</a:t>
            </a:r>
            <a:r>
              <a:rPr lang="fr-CA" noProof="0" dirty="0"/>
              <a:t>.</a:t>
            </a:r>
          </a:p>
          <a:p>
            <a:pPr lvl="0"/>
            <a:endParaRPr lang="fr-CA" noProof="0" dirty="0"/>
          </a:p>
          <a:p>
            <a:pPr lvl="0"/>
            <a:r>
              <a:rPr lang="fr-CA" noProof="0" dirty="0"/>
              <a:t>Si on enlève l’aire habitable, on pénalise notre modèle de 35%.</a:t>
            </a:r>
          </a:p>
          <a:p>
            <a:pPr lvl="0"/>
            <a:endParaRPr lang="fr-CA" noProof="0" dirty="0"/>
          </a:p>
          <a:p>
            <a:pPr lvl="0"/>
            <a:r>
              <a:rPr lang="fr-CA" noProof="0" dirty="0"/>
              <a:t>Pour la localisation, c’est 25%.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5957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Voyons un exemple fictif pour mieux illustrer les concepts abordés jusqu’à présent. Cet exemple est fictif mais il peut s’apparenter à une situation réelle…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On imagine un tableau de comparaison directe dans lequel figurent ces trois maisons similaires qui servent à s’auto-évaluer entre elles.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Les 3 contribuables A, B et C vous contactent à tour de rôle pour vous manifester leur mécontentement: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A</a:t>
            </a:r>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B</a:t>
            </a:r>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Cet exemple sert à illustrer que de nombreuses forces sont en œuvre sur une très courte distance. C’est difficile de les ignorer à l’ère de la comparaison directe. </a:t>
            </a:r>
          </a:p>
          <a:p>
            <a:endParaRPr lang="en-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1306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a:t>Pour bien comprendre ces deux forces en action, rien de mieux qu'un exemple et pour se faire, nous allons utiliser le projet du Tramway de Québec!</a:t>
            </a:r>
          </a:p>
          <a:p>
            <a:pPr lvl="0"/>
            <a:endParaRPr lang="en-US"/>
          </a:p>
          <a:p>
            <a:pPr lvl="0"/>
            <a:r>
              <a:rPr lang="en-US"/>
              <a:t>Donc ici, il s'agit du parcours du dutur tramway.</a:t>
            </a:r>
          </a:p>
          <a:p>
            <a:pPr lvl="0"/>
            <a:endParaRPr lang="en-US"/>
          </a:p>
          <a:p>
            <a:pPr lvl="0"/>
            <a:r>
              <a:rPr lang="en-US"/>
              <a:t>Parler les pôles d'échange, la partie souterraine et situé par rapport à ou nous sommes.</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dirty="0" err="1"/>
              <a:t>Situé</a:t>
            </a:r>
            <a:r>
              <a:rPr lang="en-US" dirty="0"/>
              <a:t> par rapport à </a:t>
            </a:r>
            <a:r>
              <a:rPr lang="en-US" dirty="0" err="1"/>
              <a:t>l'endroit</a:t>
            </a:r>
            <a:r>
              <a:rPr lang="en-US" dirty="0"/>
              <a:t> </a:t>
            </a:r>
            <a:r>
              <a:rPr lang="en-US" dirty="0" err="1"/>
              <a:t>où</a:t>
            </a:r>
            <a:r>
              <a:rPr lang="en-US" dirty="0"/>
              <a:t> nous </a:t>
            </a:r>
            <a:r>
              <a:rPr lang="en-US" dirty="0" err="1"/>
              <a:t>sommes</a:t>
            </a:r>
            <a:r>
              <a:rPr lang="en-US" dirty="0"/>
              <a:t>.</a:t>
            </a:r>
          </a:p>
          <a:p>
            <a:pPr lvl="0"/>
            <a:endParaRPr lang="en-US" dirty="0"/>
          </a:p>
          <a:p>
            <a:pPr lvl="0"/>
            <a:r>
              <a:rPr lang="en-US" dirty="0" err="1"/>
              <a:t>Présenter</a:t>
            </a:r>
            <a:r>
              <a:rPr lang="en-US" dirty="0"/>
              <a:t> les 3 stations et les deux section (hors </a:t>
            </a:r>
            <a:r>
              <a:rPr lang="en-US" dirty="0" err="1"/>
              <a:t>terre</a:t>
            </a:r>
            <a:r>
              <a:rPr lang="en-US" dirty="0"/>
              <a:t> et </a:t>
            </a:r>
            <a:r>
              <a:rPr lang="en-US" dirty="0" err="1"/>
              <a:t>sousterraine</a:t>
            </a:r>
            <a:r>
              <a:rPr lang="en-US" dirty="0"/>
              <a:t>).</a:t>
            </a:r>
          </a:p>
          <a:p>
            <a:pPr lvl="0"/>
            <a:endParaRPr lang="en-US" dirty="0"/>
          </a:p>
          <a:p>
            <a:pPr lvl="0"/>
            <a:r>
              <a:rPr lang="en-US" dirty="0" err="1"/>
              <a:t>Mais</a:t>
            </a:r>
            <a:r>
              <a:rPr lang="en-US" dirty="0"/>
              <a:t> </a:t>
            </a:r>
            <a:r>
              <a:rPr lang="en-US" dirty="0" err="1"/>
              <a:t>quels</a:t>
            </a:r>
            <a:r>
              <a:rPr lang="en-US" dirty="0"/>
              <a:t> </a:t>
            </a:r>
            <a:r>
              <a:rPr lang="en-US" dirty="0" err="1"/>
              <a:t>sont</a:t>
            </a:r>
            <a:r>
              <a:rPr lang="en-US" dirty="0"/>
              <a:t> les forces </a:t>
            </a:r>
            <a:r>
              <a:rPr lang="en-US" dirty="0" err="1"/>
              <a:t>discrètes</a:t>
            </a:r>
            <a:r>
              <a:rPr lang="en-US" dirty="0"/>
              <a:t> et les forces continues </a:t>
            </a:r>
            <a:r>
              <a:rPr lang="en-US" dirty="0" err="1"/>
              <a:t>en</a:t>
            </a:r>
            <a:r>
              <a:rPr lang="en-US" dirty="0"/>
              <a:t> lien avec le tramway!?</a:t>
            </a:r>
          </a:p>
          <a:p>
            <a:pPr lvl="0"/>
            <a:endParaRPr lang="en-US" dirty="0"/>
          </a:p>
          <a:p>
            <a:pPr lvl="0"/>
            <a:r>
              <a:rPr lang="en-US" dirty="0"/>
              <a:t>Si le temps le </a:t>
            </a:r>
            <a:r>
              <a:rPr lang="en-US" dirty="0" err="1"/>
              <a:t>permet</a:t>
            </a:r>
            <a:r>
              <a:rPr lang="en-US" dirty="0"/>
              <a:t>, </a:t>
            </a:r>
            <a:r>
              <a:rPr lang="en-US" dirty="0" err="1"/>
              <a:t>est-ce</a:t>
            </a:r>
            <a:r>
              <a:rPr lang="en-US" dirty="0"/>
              <a:t> que je </a:t>
            </a:r>
            <a:r>
              <a:rPr lang="en-US" dirty="0" err="1"/>
              <a:t>questionne</a:t>
            </a:r>
            <a:r>
              <a:rPr lang="en-US" dirty="0"/>
              <a:t> les participants?</a:t>
            </a:r>
          </a:p>
          <a:p>
            <a:pPr lvl="0"/>
            <a:endParaRPr lang="en-US" dirty="0"/>
          </a:p>
          <a:p>
            <a:pPr lvl="0"/>
            <a:r>
              <a:rPr lang="en-US" dirty="0"/>
              <a:t>Forces </a:t>
            </a:r>
            <a:r>
              <a:rPr lang="en-US" dirty="0" err="1"/>
              <a:t>discrètes</a:t>
            </a:r>
            <a:r>
              <a:rPr lang="en-US" dirty="0"/>
              <a:t> :</a:t>
            </a:r>
          </a:p>
          <a:p>
            <a:pPr lvl="0"/>
            <a:r>
              <a:rPr lang="en-US" dirty="0"/>
              <a:t>- </a:t>
            </a:r>
            <a:r>
              <a:rPr lang="en-US" dirty="0" err="1"/>
              <a:t>Être</a:t>
            </a:r>
            <a:r>
              <a:rPr lang="en-US" dirty="0"/>
              <a:t> </a:t>
            </a:r>
            <a:r>
              <a:rPr lang="en-US" dirty="0" err="1"/>
              <a:t>juxtaposé</a:t>
            </a:r>
            <a:r>
              <a:rPr lang="en-US" dirty="0"/>
              <a:t> au </a:t>
            </a:r>
            <a:r>
              <a:rPr lang="en-US" dirty="0" err="1"/>
              <a:t>trajet</a:t>
            </a:r>
            <a:r>
              <a:rPr lang="en-US" dirty="0"/>
              <a:t> hors-</a:t>
            </a:r>
            <a:r>
              <a:rPr lang="en-US" dirty="0" err="1"/>
              <a:t>terre</a:t>
            </a:r>
            <a:r>
              <a:rPr lang="en-US" dirty="0"/>
              <a:t>.</a:t>
            </a:r>
          </a:p>
          <a:p>
            <a:pPr lvl="0"/>
            <a:r>
              <a:rPr lang="en-US" dirty="0"/>
              <a:t>- </a:t>
            </a:r>
            <a:r>
              <a:rPr lang="en-US" dirty="0" err="1"/>
              <a:t>être</a:t>
            </a:r>
            <a:r>
              <a:rPr lang="en-US" dirty="0"/>
              <a:t> </a:t>
            </a:r>
            <a:r>
              <a:rPr lang="en-US" dirty="0" err="1"/>
              <a:t>juxtaposé</a:t>
            </a:r>
            <a:r>
              <a:rPr lang="en-US" dirty="0"/>
              <a:t> à </a:t>
            </a:r>
            <a:r>
              <a:rPr lang="en-US" dirty="0" err="1"/>
              <a:t>une</a:t>
            </a:r>
            <a:r>
              <a:rPr lang="en-US" dirty="0"/>
              <a:t> station (</a:t>
            </a:r>
            <a:r>
              <a:rPr lang="en-US" dirty="0" err="1"/>
              <a:t>visuel</a:t>
            </a:r>
            <a:r>
              <a:rPr lang="en-US" dirty="0"/>
              <a:t>, circulation, bruit, </a:t>
            </a:r>
            <a:r>
              <a:rPr lang="en-US" dirty="0" err="1"/>
              <a:t>criminalité</a:t>
            </a:r>
            <a:r>
              <a:rPr lang="en-US" dirty="0"/>
              <a:t>)</a:t>
            </a:r>
          </a:p>
          <a:p>
            <a:pPr lvl="0"/>
            <a:endParaRPr lang="en-US" dirty="0"/>
          </a:p>
          <a:p>
            <a:pPr lvl="0"/>
            <a:r>
              <a:rPr lang="en-US" dirty="0"/>
              <a:t>Forces continues :</a:t>
            </a:r>
          </a:p>
          <a:p>
            <a:pPr lvl="0"/>
            <a:r>
              <a:rPr lang="en-US" dirty="0"/>
              <a:t>- Une distance </a:t>
            </a:r>
            <a:r>
              <a:rPr lang="en-US" dirty="0" err="1"/>
              <a:t>inférieure</a:t>
            </a:r>
            <a:r>
              <a:rPr lang="en-US" dirty="0"/>
              <a:t> à 10 minutes à pied </a:t>
            </a:r>
            <a:r>
              <a:rPr lang="en-US" dirty="0" err="1"/>
              <a:t>d'une</a:t>
            </a:r>
            <a:r>
              <a:rPr lang="en-US" dirty="0"/>
              <a:t> station, </a:t>
            </a:r>
            <a:r>
              <a:rPr lang="en-US" dirty="0" err="1"/>
              <a:t>donc</a:t>
            </a:r>
            <a:r>
              <a:rPr lang="en-US" dirty="0"/>
              <a:t> </a:t>
            </a:r>
            <a:r>
              <a:rPr lang="en-US" dirty="0" err="1"/>
              <a:t>être</a:t>
            </a:r>
            <a:r>
              <a:rPr lang="en-US" dirty="0"/>
              <a:t> </a:t>
            </a:r>
            <a:r>
              <a:rPr lang="en-US" dirty="0" err="1"/>
              <a:t>près</a:t>
            </a:r>
            <a:r>
              <a:rPr lang="en-US" dirty="0"/>
              <a:t> </a:t>
            </a:r>
            <a:r>
              <a:rPr lang="en-US" dirty="0" err="1"/>
              <a:t>d'une</a:t>
            </a:r>
            <a:r>
              <a:rPr lang="en-US" dirty="0"/>
              <a:t> station, </a:t>
            </a:r>
            <a:r>
              <a:rPr lang="en-US" dirty="0" err="1"/>
              <a:t>mais</a:t>
            </a:r>
            <a:r>
              <a:rPr lang="en-US" dirty="0"/>
              <a:t> pas trop </a:t>
            </a:r>
            <a:r>
              <a:rPr lang="en-US" dirty="0" err="1"/>
              <a:t>près</a:t>
            </a:r>
            <a:r>
              <a:rPr lang="en-US" dirty="0"/>
              <a:t> non plus.</a:t>
            </a:r>
          </a:p>
          <a:p>
            <a:pPr lvl="0"/>
            <a:r>
              <a:rPr lang="en-US" dirty="0"/>
              <a:t>- Les forces </a:t>
            </a:r>
            <a:r>
              <a:rPr lang="en-US" dirty="0" err="1"/>
              <a:t>sociales</a:t>
            </a:r>
            <a:r>
              <a:rPr lang="en-US" dirty="0"/>
              <a:t> du </a:t>
            </a:r>
            <a:r>
              <a:rPr lang="en-US" dirty="0" err="1"/>
              <a:t>secteur</a:t>
            </a:r>
            <a:r>
              <a:rPr lang="en-US" dirty="0"/>
              <a:t>.</a:t>
            </a:r>
          </a:p>
          <a:p>
            <a:pPr lvl="0"/>
            <a:endParaRPr lang="en-US" dirty="0"/>
          </a:p>
          <a:p>
            <a:pPr lvl="0"/>
            <a:r>
              <a:rPr lang="en-US" dirty="0"/>
              <a:t>Les forces </a:t>
            </a:r>
            <a:r>
              <a:rPr lang="en-US" dirty="0" err="1"/>
              <a:t>interagissent</a:t>
            </a:r>
            <a:r>
              <a:rPr lang="en-US" dirty="0"/>
              <a:t> entre </a:t>
            </a:r>
            <a:r>
              <a:rPr lang="en-US" dirty="0" err="1"/>
              <a:t>eux</a:t>
            </a:r>
            <a:r>
              <a:rPr lang="en-US" dirty="0"/>
              <a:t> et </a:t>
            </a:r>
            <a:r>
              <a:rPr lang="en-US" dirty="0" err="1"/>
              <a:t>évoluent</a:t>
            </a:r>
            <a:r>
              <a:rPr lang="en-US" dirty="0"/>
              <a:t> dans le temps.</a:t>
            </a:r>
          </a:p>
          <a:p>
            <a:pPr lvl="0"/>
            <a:endParaRPr lang="en-US" dirty="0"/>
          </a:p>
          <a:p>
            <a:pPr lvl="0"/>
            <a:r>
              <a:rPr lang="en-US" dirty="0" err="1"/>
              <a:t>Mais</a:t>
            </a:r>
            <a:r>
              <a:rPr lang="en-US" dirty="0"/>
              <a:t> comment prendre </a:t>
            </a:r>
            <a:r>
              <a:rPr lang="en-US" dirty="0" err="1"/>
              <a:t>en</a:t>
            </a:r>
            <a:r>
              <a:rPr lang="en-US" dirty="0"/>
              <a:t> charge </a:t>
            </a:r>
            <a:r>
              <a:rPr lang="en-US" dirty="0" err="1"/>
              <a:t>ces</a:t>
            </a:r>
            <a:r>
              <a:rPr lang="en-US" dirty="0"/>
              <a:t> forces avec un </a:t>
            </a:r>
            <a:r>
              <a:rPr lang="en-US" dirty="0" err="1"/>
              <a:t>découpage</a:t>
            </a:r>
            <a:r>
              <a:rPr lang="en-US" dirty="0"/>
              <a:t> </a:t>
            </a:r>
            <a:r>
              <a:rPr lang="en-US" dirty="0" err="1"/>
              <a:t>en</a:t>
            </a:r>
            <a:r>
              <a:rPr lang="en-US" dirty="0"/>
              <a:t> </a:t>
            </a:r>
            <a:r>
              <a:rPr lang="en-US" dirty="0" err="1"/>
              <a:t>unités</a:t>
            </a:r>
            <a:r>
              <a:rPr lang="en-US" dirty="0"/>
              <a:t> </a:t>
            </a:r>
            <a:r>
              <a:rPr lang="en-US" dirty="0" err="1"/>
              <a:t>d'évaluation</a:t>
            </a:r>
            <a:r>
              <a:rPr lang="en-US" dirty="0"/>
              <a:t>??</a:t>
            </a:r>
          </a:p>
          <a:p>
            <a:pPr lvl="0"/>
            <a:endParaRPr lang="en-US" dirty="0"/>
          </a:p>
          <a:p>
            <a:pPr lvl="0"/>
            <a:r>
              <a:rPr lang="en-US" dirty="0" err="1"/>
              <a:t>Malheureusement</a:t>
            </a:r>
            <a:r>
              <a:rPr lang="en-US" dirty="0"/>
              <a:t>, les </a:t>
            </a:r>
            <a:r>
              <a:rPr lang="en-US" dirty="0" err="1"/>
              <a:t>unités</a:t>
            </a:r>
            <a:r>
              <a:rPr lang="en-US" dirty="0"/>
              <a:t> de </a:t>
            </a:r>
            <a:r>
              <a:rPr lang="en-US" dirty="0" err="1"/>
              <a:t>voisinage</a:t>
            </a:r>
            <a:r>
              <a:rPr lang="en-US" dirty="0"/>
              <a:t> ne </a:t>
            </a:r>
            <a:r>
              <a:rPr lang="en-US" dirty="0" err="1"/>
              <a:t>semblent</a:t>
            </a:r>
            <a:r>
              <a:rPr lang="en-US" dirty="0"/>
              <a:t> pas </a:t>
            </a:r>
            <a:r>
              <a:rPr lang="en-US" dirty="0" err="1"/>
              <a:t>être</a:t>
            </a:r>
            <a:r>
              <a:rPr lang="en-US" dirty="0"/>
              <a:t> </a:t>
            </a:r>
            <a:r>
              <a:rPr lang="en-US" dirty="0" err="1"/>
              <a:t>l'outil</a:t>
            </a:r>
            <a:r>
              <a:rPr lang="en-US" dirty="0"/>
              <a:t> </a:t>
            </a:r>
            <a:r>
              <a:rPr lang="en-US" dirty="0" err="1"/>
              <a:t>approprié</a:t>
            </a:r>
            <a:r>
              <a:rPr lang="en-US" dirty="0"/>
              <a:t>... </a:t>
            </a:r>
            <a:r>
              <a:rPr lang="en-US" dirty="0" err="1"/>
              <a:t>Mais</a:t>
            </a:r>
            <a:r>
              <a:rPr lang="en-US" dirty="0"/>
              <a:t> </a:t>
            </a:r>
            <a:r>
              <a:rPr lang="en-US" dirty="0" err="1"/>
              <a:t>quels</a:t>
            </a:r>
            <a:r>
              <a:rPr lang="en-US" dirty="0"/>
              <a:t> </a:t>
            </a:r>
            <a:r>
              <a:rPr lang="en-US" dirty="0" err="1"/>
              <a:t>sont</a:t>
            </a:r>
            <a:r>
              <a:rPr lang="en-US" dirty="0"/>
              <a:t> les </a:t>
            </a:r>
            <a:r>
              <a:rPr lang="en-US" dirty="0" err="1"/>
              <a:t>outils</a:t>
            </a:r>
            <a:r>
              <a:rPr lang="en-US" dirty="0"/>
              <a:t> qui </a:t>
            </a:r>
            <a:r>
              <a:rPr lang="en-US" dirty="0" err="1"/>
              <a:t>peuvent</a:t>
            </a:r>
            <a:r>
              <a:rPr lang="en-US" dirty="0"/>
              <a:t> </a:t>
            </a:r>
            <a:r>
              <a:rPr lang="en-US" dirty="0" err="1"/>
              <a:t>alors</a:t>
            </a:r>
            <a:r>
              <a:rPr lang="en-US" dirty="0"/>
              <a:t> nous aider!??</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dirty="0"/>
              <a:t>Je </a:t>
            </a:r>
            <a:r>
              <a:rPr lang="en-US" dirty="0" err="1"/>
              <a:t>viens</a:t>
            </a:r>
            <a:r>
              <a:rPr lang="en-US" dirty="0"/>
              <a:t> </a:t>
            </a:r>
            <a:r>
              <a:rPr lang="en-US" dirty="0" err="1"/>
              <a:t>peut-être</a:t>
            </a:r>
            <a:r>
              <a:rPr lang="en-US" dirty="0"/>
              <a:t> de donner </a:t>
            </a:r>
            <a:r>
              <a:rPr lang="en-US" dirty="0" err="1"/>
              <a:t>une</a:t>
            </a:r>
            <a:r>
              <a:rPr lang="en-US" dirty="0"/>
              <a:t> </a:t>
            </a:r>
            <a:r>
              <a:rPr lang="en-US" dirty="0" err="1"/>
              <a:t>sueur</a:t>
            </a:r>
            <a:r>
              <a:rPr lang="en-US" dirty="0"/>
              <a:t> </a:t>
            </a:r>
            <a:r>
              <a:rPr lang="en-US" dirty="0" err="1"/>
              <a:t>froide</a:t>
            </a:r>
            <a:r>
              <a:rPr lang="en-US" dirty="0"/>
              <a:t> à </a:t>
            </a:r>
            <a:r>
              <a:rPr lang="en-US" dirty="0" err="1"/>
              <a:t>quelque</a:t>
            </a:r>
            <a:r>
              <a:rPr lang="en-US" dirty="0"/>
              <a:t> </a:t>
            </a:r>
            <a:r>
              <a:rPr lang="en-US" dirty="0" err="1"/>
              <a:t>uns</a:t>
            </a:r>
            <a:r>
              <a:rPr lang="en-US" dirty="0"/>
              <a:t>!!! </a:t>
            </a:r>
            <a:r>
              <a:rPr lang="en-US" dirty="0" err="1"/>
              <a:t>mais</a:t>
            </a:r>
            <a:r>
              <a:rPr lang="en-US" dirty="0"/>
              <a:t> je </a:t>
            </a:r>
            <a:r>
              <a:rPr lang="en-US" dirty="0" err="1"/>
              <a:t>tiens</a:t>
            </a:r>
            <a:r>
              <a:rPr lang="en-US" dirty="0"/>
              <a:t> à </a:t>
            </a:r>
            <a:r>
              <a:rPr lang="en-US" dirty="0" err="1"/>
              <a:t>vous</a:t>
            </a:r>
            <a:r>
              <a:rPr lang="en-US" dirty="0"/>
              <a:t> </a:t>
            </a:r>
            <a:r>
              <a:rPr lang="en-US" dirty="0" err="1"/>
              <a:t>rassurer</a:t>
            </a:r>
            <a:r>
              <a:rPr lang="en-US" dirty="0"/>
              <a:t>, nous ne </a:t>
            </a:r>
            <a:r>
              <a:rPr lang="en-US" dirty="0" err="1"/>
              <a:t>donnerons</a:t>
            </a:r>
            <a:r>
              <a:rPr lang="en-US" dirty="0"/>
              <a:t> pas un </a:t>
            </a:r>
            <a:r>
              <a:rPr lang="en-US" dirty="0" err="1"/>
              <a:t>cours</a:t>
            </a:r>
            <a:r>
              <a:rPr lang="en-US" dirty="0"/>
              <a:t> sur la </a:t>
            </a:r>
            <a:r>
              <a:rPr lang="en-US" dirty="0" err="1"/>
              <a:t>régression</a:t>
            </a:r>
            <a:r>
              <a:rPr lang="en-US" dirty="0"/>
              <a:t> </a:t>
            </a:r>
            <a:r>
              <a:rPr lang="en-US" dirty="0" err="1"/>
              <a:t>linéaire</a:t>
            </a:r>
            <a:r>
              <a:rPr lang="en-US" dirty="0"/>
              <a:t> multiple </a:t>
            </a:r>
            <a:r>
              <a:rPr lang="en-US" dirty="0" err="1"/>
              <a:t>aujourd'hui</a:t>
            </a:r>
            <a:r>
              <a:rPr lang="en-US" dirty="0"/>
              <a:t>! </a:t>
            </a:r>
          </a:p>
          <a:p>
            <a:pPr lvl="0"/>
            <a:endParaRPr lang="en-US" dirty="0"/>
          </a:p>
          <a:p>
            <a:pPr lvl="0"/>
            <a:r>
              <a:rPr lang="en-US" dirty="0"/>
              <a:t>Dans le </a:t>
            </a:r>
            <a:r>
              <a:rPr lang="en-US" dirty="0" err="1"/>
              <a:t>cas</a:t>
            </a:r>
            <a:r>
              <a:rPr lang="en-US" dirty="0"/>
              <a:t> des </a:t>
            </a:r>
            <a:r>
              <a:rPr lang="en-US" dirty="0" err="1"/>
              <a:t>modèle</a:t>
            </a:r>
            <a:r>
              <a:rPr lang="en-US" dirty="0"/>
              <a:t> de </a:t>
            </a:r>
            <a:r>
              <a:rPr lang="en-US" dirty="0" err="1"/>
              <a:t>régression</a:t>
            </a:r>
            <a:r>
              <a:rPr lang="en-US" dirty="0"/>
              <a:t>, nous </a:t>
            </a:r>
            <a:r>
              <a:rPr lang="en-US" dirty="0" err="1"/>
              <a:t>avons</a:t>
            </a:r>
            <a:r>
              <a:rPr lang="en-US" dirty="0"/>
              <a:t> deux </a:t>
            </a:r>
            <a:r>
              <a:rPr lang="en-US" dirty="0" err="1"/>
              <a:t>approches</a:t>
            </a:r>
            <a:r>
              <a:rPr lang="en-US" dirty="0"/>
              <a:t> pour </a:t>
            </a:r>
            <a:r>
              <a:rPr lang="en-US" dirty="0" err="1"/>
              <a:t>considérer</a:t>
            </a:r>
            <a:r>
              <a:rPr lang="en-US" dirty="0"/>
              <a:t> des </a:t>
            </a:r>
            <a:r>
              <a:rPr lang="en-US" dirty="0" err="1"/>
              <a:t>éléments</a:t>
            </a:r>
            <a:r>
              <a:rPr lang="en-US" dirty="0"/>
              <a:t> de location (introduction de variables):</a:t>
            </a:r>
          </a:p>
          <a:p>
            <a:pPr lvl="0"/>
            <a:endParaRPr lang="en-US" dirty="0"/>
          </a:p>
          <a:p>
            <a:pPr lvl="0"/>
            <a:r>
              <a:rPr lang="en-US" dirty="0"/>
              <a:t>1. </a:t>
            </a:r>
            <a:r>
              <a:rPr lang="en-US" dirty="0" err="1"/>
              <a:t>Utiliser</a:t>
            </a:r>
            <a:r>
              <a:rPr lang="en-US" dirty="0"/>
              <a:t> des variables qui </a:t>
            </a:r>
            <a:r>
              <a:rPr lang="en-US" dirty="0" err="1"/>
              <a:t>mesurent</a:t>
            </a:r>
            <a:r>
              <a:rPr lang="en-US" dirty="0"/>
              <a:t> des distances entre le </a:t>
            </a:r>
            <a:r>
              <a:rPr lang="en-US" dirty="0" err="1"/>
              <a:t>sujet</a:t>
            </a:r>
            <a:r>
              <a:rPr lang="en-US" dirty="0"/>
              <a:t> et des </a:t>
            </a:r>
            <a:r>
              <a:rPr lang="en-US" dirty="0" err="1"/>
              <a:t>externalités</a:t>
            </a:r>
            <a:r>
              <a:rPr lang="en-US" dirty="0"/>
              <a:t> (ex : la distance entre </a:t>
            </a:r>
            <a:r>
              <a:rPr lang="en-US" dirty="0" err="1"/>
              <a:t>notre</a:t>
            </a:r>
            <a:r>
              <a:rPr lang="en-US" dirty="0"/>
              <a:t> </a:t>
            </a:r>
            <a:r>
              <a:rPr lang="en-US" dirty="0" err="1"/>
              <a:t>sujet</a:t>
            </a:r>
            <a:r>
              <a:rPr lang="en-US" dirty="0"/>
              <a:t> et la station de Tramway la plus </a:t>
            </a:r>
            <a:r>
              <a:rPr lang="en-US" dirty="0" err="1"/>
              <a:t>près</a:t>
            </a:r>
            <a:r>
              <a:rPr lang="en-US" dirty="0"/>
              <a:t>) </a:t>
            </a:r>
            <a:r>
              <a:rPr lang="en-US" dirty="0" err="1"/>
              <a:t>Principalement</a:t>
            </a:r>
            <a:r>
              <a:rPr lang="en-US" dirty="0"/>
              <a:t> des variables continues.</a:t>
            </a:r>
          </a:p>
          <a:p>
            <a:pPr lvl="0"/>
            <a:endParaRPr lang="en-US" dirty="0"/>
          </a:p>
          <a:p>
            <a:pPr lvl="0"/>
            <a:r>
              <a:rPr lang="en-US" dirty="0"/>
              <a:t>2. </a:t>
            </a:r>
            <a:r>
              <a:rPr lang="en-US" dirty="0" err="1"/>
              <a:t>Utiliser</a:t>
            </a:r>
            <a:r>
              <a:rPr lang="en-US" dirty="0"/>
              <a:t> des variables de </a:t>
            </a:r>
            <a:r>
              <a:rPr lang="en-US" dirty="0" err="1"/>
              <a:t>regroupements</a:t>
            </a:r>
            <a:r>
              <a:rPr lang="en-US" dirty="0"/>
              <a:t> de </a:t>
            </a:r>
            <a:r>
              <a:rPr lang="en-US" dirty="0" err="1"/>
              <a:t>localisation</a:t>
            </a:r>
            <a:r>
              <a:rPr lang="en-US" dirty="0"/>
              <a:t> (Ex : Les UV, les </a:t>
            </a:r>
            <a:r>
              <a:rPr lang="en-US" dirty="0" err="1"/>
              <a:t>familles</a:t>
            </a:r>
            <a:r>
              <a:rPr lang="en-US" dirty="0"/>
              <a:t> </a:t>
            </a:r>
            <a:r>
              <a:rPr lang="en-US" dirty="0" err="1"/>
              <a:t>d'UV</a:t>
            </a:r>
            <a:r>
              <a:rPr lang="en-US" dirty="0"/>
              <a:t>, un code postal, le nom </a:t>
            </a:r>
            <a:r>
              <a:rPr lang="en-US" dirty="0" err="1"/>
              <a:t>d'une</a:t>
            </a:r>
            <a:r>
              <a:rPr lang="en-US" dirty="0"/>
              <a:t> rue, etc.). </a:t>
            </a:r>
            <a:r>
              <a:rPr lang="en-US" dirty="0" err="1"/>
              <a:t>Principalement</a:t>
            </a:r>
            <a:r>
              <a:rPr lang="en-US" dirty="0"/>
              <a:t> des variables </a:t>
            </a:r>
            <a:r>
              <a:rPr lang="en-US" dirty="0" err="1"/>
              <a:t>discrètes</a:t>
            </a:r>
            <a:r>
              <a:rPr lang="en-US" dirty="0"/>
              <a:t>. </a:t>
            </a:r>
          </a:p>
          <a:p>
            <a:pPr lvl="0"/>
            <a:endParaRPr lang="en-US" dirty="0"/>
          </a:p>
          <a:p>
            <a:pPr lvl="0"/>
            <a:r>
              <a:rPr lang="en-US" dirty="0" err="1"/>
              <a:t>Mais</a:t>
            </a:r>
            <a:r>
              <a:rPr lang="en-US" dirty="0"/>
              <a:t> un </a:t>
            </a:r>
            <a:r>
              <a:rPr lang="en-US" dirty="0" err="1"/>
              <a:t>problème</a:t>
            </a:r>
            <a:r>
              <a:rPr lang="en-US" dirty="0"/>
              <a:t> </a:t>
            </a:r>
            <a:r>
              <a:rPr lang="en-US" dirty="0" err="1"/>
              <a:t>persiste</a:t>
            </a:r>
            <a:r>
              <a:rPr lang="en-US" dirty="0"/>
              <a:t> </a:t>
            </a:r>
            <a:r>
              <a:rPr lang="en-US" dirty="0" err="1"/>
              <a:t>toujours</a:t>
            </a:r>
            <a:r>
              <a:rPr lang="en-US" dirty="0"/>
              <a:t>, comment </a:t>
            </a:r>
            <a:r>
              <a:rPr lang="en-US" dirty="0" err="1"/>
              <a:t>intégrer</a:t>
            </a:r>
            <a:r>
              <a:rPr lang="en-US" dirty="0"/>
              <a:t> des forces continues comment les </a:t>
            </a:r>
            <a:r>
              <a:rPr lang="en-US" dirty="0" err="1"/>
              <a:t>foces</a:t>
            </a:r>
            <a:r>
              <a:rPr lang="en-US" dirty="0"/>
              <a:t> </a:t>
            </a:r>
            <a:r>
              <a:rPr lang="en-US" dirty="0" err="1"/>
              <a:t>sociales</a:t>
            </a:r>
            <a:r>
              <a:rPr lang="en-US" dirty="0"/>
              <a:t>, </a:t>
            </a:r>
            <a:r>
              <a:rPr lang="en-US" dirty="0" err="1"/>
              <a:t>l'attrait</a:t>
            </a:r>
            <a:r>
              <a:rPr lang="en-US" dirty="0"/>
              <a:t> de </a:t>
            </a:r>
            <a:r>
              <a:rPr lang="en-US" dirty="0" err="1"/>
              <a:t>certaines</a:t>
            </a:r>
            <a:r>
              <a:rPr lang="en-US" dirty="0"/>
              <a:t> </a:t>
            </a:r>
            <a:r>
              <a:rPr lang="en-US" dirty="0" err="1"/>
              <a:t>externalités</a:t>
            </a:r>
            <a:r>
              <a:rPr lang="en-US" dirty="0"/>
              <a:t> qui </a:t>
            </a:r>
            <a:r>
              <a:rPr lang="en-US" dirty="0" err="1"/>
              <a:t>ont</a:t>
            </a:r>
            <a:r>
              <a:rPr lang="en-US" dirty="0"/>
              <a:t> des </a:t>
            </a:r>
            <a:r>
              <a:rPr lang="en-US" dirty="0" err="1"/>
              <a:t>effets</a:t>
            </a:r>
            <a:r>
              <a:rPr lang="en-US" dirty="0"/>
              <a:t> </a:t>
            </a:r>
            <a:r>
              <a:rPr lang="en-US" dirty="0" err="1"/>
              <a:t>continus</a:t>
            </a:r>
            <a:r>
              <a:rPr lang="en-US" dirty="0"/>
              <a:t>...</a:t>
            </a:r>
          </a:p>
          <a:p>
            <a:pPr lvl="0"/>
            <a:endParaRPr lang="en-US" dirty="0"/>
          </a:p>
          <a:p>
            <a:pPr lvl="0"/>
            <a:r>
              <a:rPr lang="en-US" dirty="0"/>
              <a:t>Malgré tout la </a:t>
            </a:r>
            <a:r>
              <a:rPr lang="en-US" dirty="0" err="1"/>
              <a:t>régression</a:t>
            </a:r>
            <a:r>
              <a:rPr lang="en-US" dirty="0"/>
              <a:t> </a:t>
            </a:r>
            <a:r>
              <a:rPr lang="en-US" dirty="0" err="1"/>
              <a:t>linéaire</a:t>
            </a:r>
            <a:r>
              <a:rPr lang="en-US" dirty="0"/>
              <a:t> multiple </a:t>
            </a:r>
            <a:r>
              <a:rPr lang="en-US" dirty="0" err="1"/>
              <a:t>est</a:t>
            </a:r>
            <a:r>
              <a:rPr lang="en-US" dirty="0"/>
              <a:t> un excellent </a:t>
            </a:r>
            <a:r>
              <a:rPr lang="en-US" dirty="0" err="1"/>
              <a:t>outil</a:t>
            </a:r>
            <a:r>
              <a:rPr lang="en-US" dirty="0"/>
              <a:t> pour </a:t>
            </a:r>
            <a:r>
              <a:rPr lang="en-US" dirty="0" err="1"/>
              <a:t>analyser</a:t>
            </a:r>
            <a:r>
              <a:rPr lang="en-US" dirty="0"/>
              <a:t> les </a:t>
            </a:r>
            <a:r>
              <a:rPr lang="en-US" dirty="0" err="1"/>
              <a:t>valeurs</a:t>
            </a:r>
            <a:r>
              <a:rPr lang="en-US" dirty="0"/>
              <a:t> </a:t>
            </a:r>
            <a:r>
              <a:rPr lang="en-US" dirty="0" err="1"/>
              <a:t>contributives</a:t>
            </a:r>
            <a:r>
              <a:rPr lang="en-US" dirty="0"/>
              <a:t>, </a:t>
            </a:r>
            <a:r>
              <a:rPr lang="en-US" dirty="0" err="1"/>
              <a:t>mais</a:t>
            </a:r>
            <a:r>
              <a:rPr lang="en-US" dirty="0"/>
              <a:t> la </a:t>
            </a:r>
            <a:r>
              <a:rPr lang="en-US" dirty="0" err="1"/>
              <a:t>localisation</a:t>
            </a:r>
            <a:r>
              <a:rPr lang="en-US" dirty="0"/>
              <a:t> </a:t>
            </a:r>
            <a:r>
              <a:rPr lang="en-US" dirty="0" err="1"/>
              <a:t>reste</a:t>
            </a:r>
            <a:r>
              <a:rPr lang="en-US" dirty="0"/>
              <a:t> </a:t>
            </a:r>
            <a:r>
              <a:rPr lang="en-US" dirty="0" err="1"/>
              <a:t>toujours</a:t>
            </a:r>
            <a:r>
              <a:rPr lang="en-US" dirty="0"/>
              <a:t> </a:t>
            </a:r>
            <a:r>
              <a:rPr lang="en-US" dirty="0" err="1"/>
              <a:t>problématique</a:t>
            </a:r>
            <a:r>
              <a:rPr lang="en-US" dirty="0"/>
              <a:t>.</a:t>
            </a:r>
          </a:p>
          <a:p>
            <a:pPr lvl="0"/>
            <a:endParaRPr lang="en-US" dirty="0"/>
          </a:p>
          <a:p>
            <a:pPr lvl="0"/>
            <a:r>
              <a:rPr lang="en-US" dirty="0"/>
              <a:t>Je </a:t>
            </a:r>
            <a:r>
              <a:rPr lang="en-US" dirty="0" err="1"/>
              <a:t>crois</a:t>
            </a:r>
            <a:r>
              <a:rPr lang="en-US" dirty="0"/>
              <a:t> </a:t>
            </a:r>
            <a:r>
              <a:rPr lang="en-US" dirty="0" err="1"/>
              <a:t>qu'il</a:t>
            </a:r>
            <a:r>
              <a:rPr lang="en-US" dirty="0"/>
              <a:t> a </a:t>
            </a:r>
            <a:r>
              <a:rPr lang="en-US" dirty="0" err="1"/>
              <a:t>moyen</a:t>
            </a:r>
            <a:r>
              <a:rPr lang="en-US" dirty="0"/>
              <a:t> de faire </a:t>
            </a:r>
            <a:r>
              <a:rPr lang="en-US" dirty="0" err="1"/>
              <a:t>mieux</a:t>
            </a:r>
            <a:r>
              <a:rPr lang="en-US" dirty="0"/>
              <a:t>! Nous </a:t>
            </a:r>
            <a:r>
              <a:rPr lang="en-US" dirty="0" err="1"/>
              <a:t>continuons</a:t>
            </a:r>
            <a:r>
              <a:rPr lang="en-US" dirty="0"/>
              <a:t> </a:t>
            </a:r>
            <a:r>
              <a:rPr lang="en-US" dirty="0" err="1"/>
              <a:t>nos</a:t>
            </a:r>
            <a:r>
              <a:rPr lang="en-US" dirty="0"/>
              <a:t> </a:t>
            </a:r>
            <a:r>
              <a:rPr lang="en-US" dirty="0" err="1"/>
              <a:t>recherches</a:t>
            </a:r>
            <a:r>
              <a:rPr lang="en-US" dirty="0"/>
              <a:t>!</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a:t>Si vous demandez à un géomaticien comment prendre en compte la localisation, il vous dirigera sans même hésiter vers le kriging!</a:t>
            </a:r>
          </a:p>
          <a:p>
            <a:pPr lvl="0"/>
            <a:endParaRPr lang="en-US"/>
          </a:p>
          <a:p>
            <a:pPr lvl="0"/>
            <a:r>
              <a:rPr lang="en-US"/>
              <a:t>Expliquer le Kriging</a:t>
            </a:r>
          </a:p>
          <a:p>
            <a:pPr lvl="0"/>
            <a:endParaRPr lang="en-US"/>
          </a:p>
          <a:p>
            <a:pPr lvl="0"/>
            <a:r>
              <a:rPr lang="en-US"/>
              <a:t>L'objectif ici n'est pas de vous souvenir de l'ensemble de ces détails, mais plutôt de savoir, est-ce que ça fonctionne? Est-ce que ça peut m'aider? </a:t>
            </a:r>
          </a:p>
          <a:p>
            <a:pPr lvl="0"/>
            <a:endParaRPr lang="en-US"/>
          </a:p>
          <a:p>
            <a:pPr lvl="0"/>
            <a:r>
              <a:rPr lang="en-US"/>
              <a:t>La réponse, hé bien pas vraiment.... </a:t>
            </a:r>
          </a:p>
          <a:p>
            <a:pPr lvl="0"/>
            <a:endParaRPr lang="en-US"/>
          </a:p>
          <a:p>
            <a:pPr lvl="0"/>
            <a:r>
              <a:rPr lang="en-US"/>
              <a:t>Si nous portons une petite attention aux étapes, on constate qu'à la première étape nous devons réaliser un modèle de régression sans y inclure de données pour la localiation. C'est par la suite qu'on procédera au traitement de la localisation. Le problème avec cette démarche, c'est qu'en immobilier, la valeur contributive de certaines caractéristiques peuvent varier selon la localisation. Par exemple, est-ce qu'une piscine creusé a la  même valeur contributive selon le secteur? Est-ce que l'ajustement d'âge apparent peut varier selon le secteur? Pour l'âge apparent si on se ramène à la méthode du coût, parfois il faut ajuster la courbe avec un facteur paritaire ou tout simplement dégager une courbe spécifique pour un secteur données. Malheureusement, avec le kriging, la localisation n'est pas considérée pour dégager la valeur contributive.</a:t>
            </a:r>
          </a:p>
          <a:p>
            <a:pPr lvl="0"/>
            <a:endParaRPr lang="en-US"/>
          </a:p>
          <a:p>
            <a:pPr lvl="0"/>
            <a:r>
              <a:rPr lang="en-US"/>
              <a:t>De plus, soit le variogramme ou la surface de prévision ne sont pas vraiment d'utilité pour analyser le marché.</a:t>
            </a:r>
          </a:p>
          <a:p>
            <a:pPr lvl="0"/>
            <a:endParaRPr lang="en-US"/>
          </a:p>
          <a:p>
            <a:pPr lvl="0"/>
            <a:r>
              <a:rPr lang="en-US"/>
              <a:t>Il y a aussi d'autres raison plus techniques, mais force est de constater que cette approche n'est pas vraiment adéquate pour notre domaine.</a:t>
            </a:r>
          </a:p>
          <a:p>
            <a:pPr lvl="0"/>
            <a:endParaRPr lang="en-US"/>
          </a:p>
          <a:p>
            <a:pPr lvl="0"/>
            <a:r>
              <a:rPr lang="en-US"/>
              <a:t>Encore une fois, je crois qu'on peut faire mieux. On continue nos recherches!</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18</a:t>
            </a:fld>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a:t>Ce qui nous améne à la régression géographiquement pondérée.</a:t>
            </a:r>
          </a:p>
          <a:p>
            <a:pPr lvl="0"/>
            <a:endParaRPr lang="en-US"/>
          </a:p>
          <a:p>
            <a:pPr lvl="0"/>
            <a:r>
              <a:rPr lang="en-US"/>
              <a:t>Nous aurions pu passé la journée à discuter de ce type de modèle, je vous le résume en 3 minutes.</a:t>
            </a:r>
          </a:p>
          <a:p>
            <a:pPr lvl="0"/>
            <a:endParaRPr lang="en-US"/>
          </a:p>
          <a:p>
            <a:pPr lvl="0"/>
            <a:r>
              <a:rPr lang="en-US"/>
              <a:t>À la base, un RGP est un modèle de régression linéaire multiple. Dans un modèle de régression linéaire multiple, pour chacune des varaibles nous avons un coefficient, une valeur contributive fixe.</a:t>
            </a:r>
          </a:p>
          <a:p>
            <a:pPr lvl="0"/>
            <a:endParaRPr lang="en-US"/>
          </a:p>
          <a:p>
            <a:pPr lvl="0"/>
            <a:r>
              <a:rPr lang="en-US"/>
              <a:t>Avec l'utilisation d'un modèle RGP, nous pouvons faire varier cet ajustement selon la localisation. Ainsi, une piscine creusée à beauport pourrait valoir 10 000$ et la même picine creusé, 20 000$ à Sillery. </a:t>
            </a:r>
          </a:p>
          <a:p>
            <a:pPr lvl="0"/>
            <a:endParaRPr lang="en-US"/>
          </a:p>
          <a:p>
            <a:pPr lvl="0"/>
            <a:r>
              <a:rPr lang="en-US"/>
              <a:t>Pour y parvenir, ce type de modèle utilise une cloche qui va balayer l'ensemble de l'espace sous analyse. Le haut de la cloche est le point central à estimer. Pour estimer la valeur contributive à ce point, nous récupérons les ventes sous la cloche. Plus la vente est près du centre, plus elle aura de l'influence dans le calcul. La forme de la cloche détermine justement cette pondération. La forme de la cloche est paramétrisable. </a:t>
            </a:r>
          </a:p>
          <a:p>
            <a:pPr lvl="0"/>
            <a:endParaRPr lang="en-US"/>
          </a:p>
          <a:p>
            <a:pPr lvl="0"/>
            <a:r>
              <a:rPr lang="en-US"/>
              <a:t>Pour ma part, ma première analyse avec les RGP a été pour analyser l'effet de vendre sans garantie légale. J'ai pu constater que pour les quartier plus récents l'impact était beaucoup plus important que nous le Vieux-Québec par exemple.</a:t>
            </a:r>
          </a:p>
          <a:p>
            <a:pPr lvl="0"/>
            <a:endParaRPr lang="en-US"/>
          </a:p>
          <a:p>
            <a:pPr lvl="0"/>
            <a:r>
              <a:rPr lang="en-US"/>
              <a:t>Cependant, les RGP ont un gros défaut, ils ont tendance à surapprendre, donc à se coller aux ventes qui lui sont fournis pour procéder à son calcul. Pour cette raison, les RGP ne sont pas vraiment appropriés pour la confection de valeurs, mais ils sont un outil très puissant pour analyser le marché immobilier.</a:t>
            </a:r>
          </a:p>
          <a:p>
            <a:pPr lvl="0"/>
            <a:endParaRPr lang="en-US"/>
          </a:p>
          <a:p>
            <a:pPr lvl="0"/>
            <a:r>
              <a:rPr lang="en-US"/>
              <a:t>Encore une fois, je crois qu'on peut trouver mieux! C'est ce qui m'a apporté à découvrir l'IPHL.</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406900" y="392113"/>
            <a:ext cx="3500438" cy="1968500"/>
          </a:xfrm>
        </p:spPr>
      </p:sp>
      <p:sp>
        <p:nvSpPr>
          <p:cNvPr id="3" name="Espace réservé des notes 2"/>
          <p:cNvSpPr>
            <a:spLocks noGrp="1"/>
          </p:cNvSpPr>
          <p:nvPr>
            <p:ph type="body" idx="1"/>
          </p:nvPr>
        </p:nvSpPr>
        <p:spPr/>
        <p:txBody>
          <a:bodyPr/>
          <a:lstStyle/>
          <a:p>
            <a:endParaRPr lang="en-CA"/>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160040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endParaRPr lang="en-US" dirty="0"/>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20</a:t>
            </a:fld>
            <a:endParaRPr lang="cs-CZ"/>
          </a:p>
        </p:txBody>
      </p:sp>
    </p:spTree>
    <p:extLst>
      <p:ext uri="{BB962C8B-B14F-4D97-AF65-F5344CB8AC3E}">
        <p14:creationId xmlns:p14="http://schemas.microsoft.com/office/powerpoint/2010/main" val="1522513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CA" dirty="0"/>
              <a:t>À la base Dave m’a surtout approché pour vous parler de la PISA aujourd’hui. </a:t>
            </a:r>
          </a:p>
          <a:p>
            <a:endParaRPr lang="fr-CA" dirty="0"/>
          </a:p>
          <a:p>
            <a:r>
              <a:rPr lang="fr-CA" dirty="0"/>
              <a:t>Avant de vous parler de la PISA, je vais vous parler de ma rencontre avec Dave. C’est une rencontre assez spéciale à plusieurs niveaux.</a:t>
            </a:r>
          </a:p>
          <a:p>
            <a:endParaRPr lang="fr-CA" dirty="0"/>
          </a:p>
          <a:p>
            <a:r>
              <a:rPr lang="fr-CA" dirty="0"/>
              <a:t>C’était pas la première fois que quelqu’un m’a dit: j’ai lu ton mémoire. </a:t>
            </a:r>
          </a:p>
          <a:p>
            <a:r>
              <a:rPr lang="fr-CA" dirty="0"/>
              <a:t>Ça arrivait des fois dans les cours que je donnais.</a:t>
            </a:r>
          </a:p>
          <a:p>
            <a:r>
              <a:rPr lang="fr-CA" dirty="0"/>
              <a:t>Mais que quelque le lise sans que je lui donne des points bonis, c’était la première fois…</a:t>
            </a:r>
          </a:p>
          <a:p>
            <a:endParaRPr lang="fr-CA" dirty="0"/>
          </a:p>
          <a:p>
            <a:r>
              <a:rPr lang="fr-CA" dirty="0"/>
              <a:t>Mais surtout, Dave était la première personne à l’utiliser en pratique. À programmer la PISA à Québec, à l’utiliser, à constater des limitations et à rechercher des façons de contourner ces limitations. Pour moi, c’est vraiment ce qu’il y a de plus beau dans la recherche, lorsque ça inspire d’autres personnes, qui commencent à l’utiliser, à faire vivre l’innovation, et à la bonifier avec leur créativité et leurs expérimentations.</a:t>
            </a:r>
          </a:p>
          <a:p>
            <a:endParaRPr lang="fr-CA" dirty="0"/>
          </a:p>
          <a:p>
            <a:r>
              <a:rPr lang="fr-CA" dirty="0"/>
              <a:t>Bon, de retour à la PISA…</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9157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CA" dirty="0"/>
              <a:t>Les nuées dynamiques, appelées « k-</a:t>
            </a:r>
            <a:r>
              <a:rPr lang="fr-CA" dirty="0" err="1"/>
              <a:t>means</a:t>
            </a:r>
            <a:r>
              <a:rPr lang="fr-CA" dirty="0"/>
              <a:t> cluster » en anglais, sont un algorithme de classification, donc un algorithme qui fait des groupes.</a:t>
            </a:r>
          </a:p>
          <a:p>
            <a:endParaRPr lang="fr-CA" dirty="0"/>
          </a:p>
          <a:p>
            <a:r>
              <a:rPr lang="fr-CA" dirty="0"/>
              <a:t>L’algorithme procède en sélectionnant des points au hasard, par exemple ici c’est 5 points aléatoires qui ont été initialement pré déterminés par l’algorithme.</a:t>
            </a:r>
          </a:p>
          <a:p>
            <a:endParaRPr lang="fr-CA" dirty="0"/>
          </a:p>
          <a:p>
            <a:r>
              <a:rPr lang="fr-CA" dirty="0"/>
              <a:t>Ensuite, l’algorithme assigne le point le plus proche d’un ou l’autre de ces 5 points aléatoire, crée un groupe, puis recalcule le centre de ce groupe. Chaque point est ainsi assigné à un groupe.</a:t>
            </a:r>
          </a:p>
          <a:p>
            <a:endParaRPr lang="fr-CA" dirty="0"/>
          </a:p>
          <a:p>
            <a:r>
              <a:rPr lang="fr-CA" dirty="0"/>
              <a:t>Le principal inconvénient réputé de cet algorithme est son caractère aléatoire. C’est son principal atout dans la PISA.</a:t>
            </a:r>
          </a:p>
          <a:p>
            <a:endParaRPr lang="fr-CA" dirty="0"/>
          </a:p>
          <a:p>
            <a:endParaRPr lang="en-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179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0490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CA" noProof="0" dirty="0"/>
              <a:t>Une fois qu’on a réalisé les 100 itérations, on calculer la moyenne des coefficients sauvegardés, puis on standardise l’indice.</a:t>
            </a:r>
          </a:p>
          <a:p>
            <a:endParaRPr lang="fr-CA" noProof="0" dirty="0"/>
          </a:p>
          <a:p>
            <a:r>
              <a:rPr lang="fr-CA" noProof="0" dirty="0"/>
              <a:t>Dave, est-ce que ça résume assez bien comment fonctionne la PISA?</a:t>
            </a:r>
          </a:p>
          <a:p>
            <a:endParaRPr lang="fr-CA" noProof="0" dirty="0"/>
          </a:p>
          <a:p>
            <a:r>
              <a:rPr lang="fr-CA" noProof="0" dirty="0"/>
              <a:t>Éric?</a:t>
            </a:r>
          </a:p>
          <a:p>
            <a:endParaRPr lang="fr-CA" noProof="0" dirty="0"/>
          </a:p>
          <a:p>
            <a:r>
              <a:rPr lang="fr-CA" noProof="0" dirty="0"/>
              <a:t>Ok, donc on n’a pas le choix. </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5541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CA" noProof="0"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8050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en-CA"/>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6382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en-CA" dirty="0"/>
              <a:t>Dans </a:t>
            </a:r>
            <a:r>
              <a:rPr lang="fr-CA" noProof="0" dirty="0"/>
              <a:t>ce</a:t>
            </a:r>
            <a:r>
              <a:rPr lang="en-CA" dirty="0"/>
              <a:t> premier </a:t>
            </a:r>
            <a:r>
              <a:rPr lang="en-CA" dirty="0" err="1"/>
              <a:t>exemple</a:t>
            </a:r>
            <a:r>
              <a:rPr lang="en-CA" dirty="0"/>
              <a:t>, nous </a:t>
            </a:r>
            <a:r>
              <a:rPr lang="en-CA" dirty="0" err="1"/>
              <a:t>allons</a:t>
            </a:r>
            <a:r>
              <a:rPr lang="en-CA" dirty="0"/>
              <a:t> </a:t>
            </a:r>
            <a:r>
              <a:rPr lang="en-CA" dirty="0" err="1"/>
              <a:t>vous</a:t>
            </a:r>
            <a:r>
              <a:rPr lang="en-CA" dirty="0"/>
              <a:t> </a:t>
            </a:r>
            <a:r>
              <a:rPr lang="en-CA" dirty="0" err="1"/>
              <a:t>montrer</a:t>
            </a:r>
            <a:r>
              <a:rPr lang="en-CA" dirty="0"/>
              <a:t> comment </a:t>
            </a:r>
            <a:r>
              <a:rPr lang="en-CA" dirty="0" err="1"/>
              <a:t>utiliser</a:t>
            </a:r>
            <a:r>
              <a:rPr lang="en-CA" dirty="0"/>
              <a:t> la PISA avec le </a:t>
            </a:r>
            <a:r>
              <a:rPr lang="en-CA" dirty="0" err="1"/>
              <a:t>logiciel</a:t>
            </a:r>
            <a:r>
              <a:rPr lang="en-CA" dirty="0"/>
              <a:t> RStudio. </a:t>
            </a:r>
          </a:p>
          <a:p>
            <a:endParaRPr lang="en-CA" dirty="0"/>
          </a:p>
          <a:p>
            <a:r>
              <a:rPr lang="en-CA" dirty="0"/>
              <a:t>Nous </a:t>
            </a:r>
            <a:r>
              <a:rPr lang="en-CA" dirty="0" err="1"/>
              <a:t>avons</a:t>
            </a:r>
            <a:r>
              <a:rPr lang="en-CA" dirty="0"/>
              <a:t> prepare pour </a:t>
            </a:r>
            <a:r>
              <a:rPr lang="en-CA" dirty="0" err="1"/>
              <a:t>vous</a:t>
            </a:r>
            <a:r>
              <a:rPr lang="en-CA" dirty="0"/>
              <a:t> des scripts et </a:t>
            </a:r>
            <a:r>
              <a:rPr lang="en-CA" dirty="0" err="1"/>
              <a:t>une</a:t>
            </a:r>
            <a:r>
              <a:rPr lang="en-CA" dirty="0"/>
              <a:t> procedure qui </a:t>
            </a:r>
            <a:r>
              <a:rPr lang="en-CA" dirty="0" err="1"/>
              <a:t>vont</a:t>
            </a:r>
            <a:r>
              <a:rPr lang="en-CA" dirty="0"/>
              <a:t> </a:t>
            </a:r>
            <a:r>
              <a:rPr lang="en-CA" dirty="0" err="1"/>
              <a:t>vous</a:t>
            </a:r>
            <a:r>
              <a:rPr lang="en-CA" dirty="0"/>
              <a:t> </a:t>
            </a:r>
            <a:r>
              <a:rPr lang="en-CA" dirty="0" err="1"/>
              <a:t>permettre</a:t>
            </a:r>
            <a:r>
              <a:rPr lang="en-CA" dirty="0"/>
              <a:t> de </a:t>
            </a:r>
            <a:r>
              <a:rPr lang="en-CA" dirty="0" err="1"/>
              <a:t>calculer</a:t>
            </a:r>
            <a:r>
              <a:rPr lang="en-CA" dirty="0"/>
              <a:t> </a:t>
            </a:r>
            <a:r>
              <a:rPr lang="en-CA" dirty="0" err="1"/>
              <a:t>vos</a:t>
            </a:r>
            <a:r>
              <a:rPr lang="en-CA" dirty="0"/>
              <a:t> IPHL avec </a:t>
            </a:r>
            <a:r>
              <a:rPr lang="en-CA" dirty="0" err="1"/>
              <a:t>vos</a:t>
            </a:r>
            <a:r>
              <a:rPr lang="en-CA" dirty="0"/>
              <a:t> </a:t>
            </a:r>
            <a:r>
              <a:rPr lang="en-CA" dirty="0" err="1"/>
              <a:t>données</a:t>
            </a:r>
            <a:r>
              <a:rPr lang="en-CA" dirty="0"/>
              <a:t>. </a:t>
            </a:r>
          </a:p>
          <a:p>
            <a:r>
              <a:rPr lang="en-CA" dirty="0" err="1"/>
              <a:t>Êtes-vous</a:t>
            </a:r>
            <a:r>
              <a:rPr lang="en-CA" dirty="0"/>
              <a:t> </a:t>
            </a:r>
            <a:r>
              <a:rPr lang="en-CA" dirty="0" err="1"/>
              <a:t>prêts</a:t>
            </a:r>
            <a:r>
              <a:rPr lang="en-CA" dirty="0"/>
              <a:t>?</a:t>
            </a:r>
          </a:p>
          <a:p>
            <a:endParaRPr lang="en-CA" dirty="0"/>
          </a:p>
          <a:p>
            <a:r>
              <a:rPr lang="en-CA" dirty="0"/>
              <a:t>Dans </a:t>
            </a:r>
            <a:r>
              <a:rPr lang="en-CA" dirty="0" err="1"/>
              <a:t>cet</a:t>
            </a:r>
            <a:r>
              <a:rPr lang="en-CA" dirty="0"/>
              <a:t> </a:t>
            </a:r>
            <a:r>
              <a:rPr lang="en-CA" dirty="0" err="1"/>
              <a:t>exemple</a:t>
            </a:r>
            <a:r>
              <a:rPr lang="en-CA" dirty="0"/>
              <a:t>, nous </a:t>
            </a:r>
            <a:r>
              <a:rPr lang="en-CA" dirty="0" err="1"/>
              <a:t>allons</a:t>
            </a:r>
            <a:r>
              <a:rPr lang="en-CA" dirty="0"/>
              <a:t> </a:t>
            </a:r>
            <a:r>
              <a:rPr lang="en-CA" dirty="0" err="1"/>
              <a:t>voir</a:t>
            </a:r>
            <a:r>
              <a:rPr lang="en-CA" dirty="0"/>
              <a:t>…</a:t>
            </a:r>
          </a:p>
          <a:p>
            <a:endParaRPr lang="en-CA" dirty="0"/>
          </a:p>
          <a:p>
            <a:endParaRPr lang="en-CA" dirty="0"/>
          </a:p>
          <a:p>
            <a:endParaRPr lang="en-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4672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CA" dirty="0"/>
              <a:t>Tout d’abord, pour vous montrer à utiliser la PISA, il fallait choisir un logiciel. Nous avons choir RStudio pour les raisons suivantes:</a:t>
            </a:r>
          </a:p>
          <a:p>
            <a:endParaRPr lang="fr-CA" dirty="0"/>
          </a:p>
          <a:p>
            <a:pPr marL="171450" indent="-171450">
              <a:buFontTx/>
              <a:buChar char="-"/>
            </a:pPr>
            <a:r>
              <a:rPr lang="fr-CA" dirty="0"/>
              <a:t>Il a une version gratuite;</a:t>
            </a:r>
          </a:p>
          <a:p>
            <a:pPr marL="171450" indent="-171450">
              <a:buFontTx/>
              <a:buChar char="-"/>
            </a:pPr>
            <a:r>
              <a:rPr lang="fr-CA" dirty="0"/>
              <a:t>R est un langage assez facile à apprendre;</a:t>
            </a:r>
          </a:p>
          <a:p>
            <a:pPr marL="171450" indent="-171450">
              <a:buFontTx/>
              <a:buChar char="-"/>
            </a:pPr>
            <a:r>
              <a:rPr lang="fr-CA" dirty="0"/>
              <a:t>Si vous êtes coincés en R, vous tapez votre problèmes sur Google ou </a:t>
            </a:r>
            <a:r>
              <a:rPr lang="fr-CA" dirty="0" err="1"/>
              <a:t>DuckDuckGo</a:t>
            </a:r>
            <a:r>
              <a:rPr lang="fr-CA" dirty="0"/>
              <a:t>, et vous trouverez des personnes qui ont eu le même problèmes que vous et qui vous donnent la solution. C’est la philosophie open source. L’entraide est très forte. </a:t>
            </a:r>
          </a:p>
          <a:p>
            <a:pPr marL="171450" indent="-171450">
              <a:buFontTx/>
              <a:buChar char="-"/>
            </a:pPr>
            <a:endParaRPr lang="fr-CA" dirty="0"/>
          </a:p>
          <a:p>
            <a:pPr marL="0" indent="0">
              <a:buFontTx/>
              <a:buNone/>
            </a:pPr>
            <a:r>
              <a:rPr lang="fr-CA" dirty="0"/>
              <a:t>Pour installer RStudio, voici la procédure.</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8204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4638" y="401638"/>
            <a:ext cx="3500437" cy="1968500"/>
          </a:xfrm>
        </p:spPr>
      </p:sp>
      <p:sp>
        <p:nvSpPr>
          <p:cNvPr id="3" name="Espace réservé des notes 2"/>
          <p:cNvSpPr>
            <a:spLocks noGrp="1"/>
          </p:cNvSpPr>
          <p:nvPr>
            <p:ph type="body" idx="1"/>
          </p:nvPr>
        </p:nvSpPr>
        <p:spPr/>
        <p:txBody>
          <a:bodyPr/>
          <a:lstStyle/>
          <a:p>
            <a:r>
              <a:rPr lang="fr-CA" dirty="0"/>
              <a:t>Pour ceux qui vous développer la piqûre, voici des ressources pour aller plus loin:</a:t>
            </a:r>
          </a:p>
          <a:p>
            <a:endParaRPr lang="fr-CA" dirty="0"/>
          </a:p>
          <a:p>
            <a:r>
              <a:rPr lang="fr-CA" dirty="0"/>
              <a:t>- R for Data Science est un livre gratuit pour vous montrer à analyser la donnée avec R;</a:t>
            </a:r>
          </a:p>
          <a:p>
            <a:r>
              <a:rPr lang="fr-CA" dirty="0"/>
              <a:t>- Shiny est une librairie pour faire des tableaux de bord et des interfaces d’utilisateur Web évoluées sans devoir connaître le HTML, le </a:t>
            </a:r>
            <a:r>
              <a:rPr lang="fr-CA" dirty="0" err="1"/>
              <a:t>JacaScript</a:t>
            </a:r>
            <a:r>
              <a:rPr lang="fr-CA" dirty="0"/>
              <a:t>, etc.</a:t>
            </a:r>
          </a:p>
          <a:p>
            <a:endParaRPr lang="fr-CA" dirty="0"/>
          </a:p>
          <a:p>
            <a:endParaRPr lang="fr-C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1505045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dirty="0"/>
              <a:t>Est-</a:t>
            </a:r>
            <a:r>
              <a:rPr lang="en-US" dirty="0" err="1"/>
              <a:t>ce</a:t>
            </a:r>
            <a:r>
              <a:rPr lang="en-US" dirty="0"/>
              <a:t> que nous </a:t>
            </a:r>
            <a:r>
              <a:rPr lang="en-US" dirty="0" err="1"/>
              <a:t>avons</a:t>
            </a:r>
            <a:r>
              <a:rPr lang="en-US" dirty="0"/>
              <a:t> des amateurs de Hockey dans la salle? À main </a:t>
            </a:r>
            <a:r>
              <a:rPr lang="en-US" dirty="0" err="1"/>
              <a:t>levé</a:t>
            </a:r>
            <a:r>
              <a:rPr lang="en-US" dirty="0"/>
              <a:t>!</a:t>
            </a:r>
          </a:p>
          <a:p>
            <a:pPr lvl="0"/>
            <a:endParaRPr lang="en-US" dirty="0"/>
          </a:p>
          <a:p>
            <a:pPr lvl="0"/>
            <a:r>
              <a:rPr lang="en-US" dirty="0"/>
              <a:t>Est-</a:t>
            </a:r>
            <a:r>
              <a:rPr lang="en-US" dirty="0" err="1"/>
              <a:t>ce</a:t>
            </a:r>
            <a:r>
              <a:rPr lang="en-US" dirty="0"/>
              <a:t> que certain </a:t>
            </a:r>
            <a:r>
              <a:rPr lang="en-US" dirty="0" err="1"/>
              <a:t>d'entre</a:t>
            </a:r>
            <a:r>
              <a:rPr lang="en-US" dirty="0"/>
              <a:t> </a:t>
            </a:r>
            <a:r>
              <a:rPr lang="en-US" dirty="0" err="1"/>
              <a:t>vous</a:t>
            </a:r>
            <a:r>
              <a:rPr lang="en-US" dirty="0"/>
              <a:t> </a:t>
            </a:r>
            <a:r>
              <a:rPr lang="en-US" dirty="0" err="1"/>
              <a:t>ont</a:t>
            </a:r>
            <a:r>
              <a:rPr lang="en-US" dirty="0"/>
              <a:t> </a:t>
            </a:r>
            <a:r>
              <a:rPr lang="en-US" dirty="0" err="1"/>
              <a:t>participé</a:t>
            </a:r>
            <a:r>
              <a:rPr lang="en-US" dirty="0"/>
              <a:t> à des pools de hockey?  À main </a:t>
            </a:r>
            <a:r>
              <a:rPr lang="en-US" dirty="0" err="1"/>
              <a:t>levé</a:t>
            </a:r>
            <a:r>
              <a:rPr lang="en-US" dirty="0"/>
              <a:t>!</a:t>
            </a:r>
          </a:p>
          <a:p>
            <a:pPr lvl="0"/>
            <a:endParaRPr lang="en-US" dirty="0"/>
          </a:p>
          <a:p>
            <a:pPr lvl="0"/>
            <a:r>
              <a:rPr lang="en-US" dirty="0" err="1"/>
              <a:t>Etes-vous</a:t>
            </a:r>
            <a:r>
              <a:rPr lang="en-US" dirty="0"/>
              <a:t> plus du style à </a:t>
            </a:r>
            <a:r>
              <a:rPr lang="en-US" dirty="0" err="1"/>
              <a:t>utiliser</a:t>
            </a:r>
            <a:r>
              <a:rPr lang="en-US" dirty="0"/>
              <a:t> des </a:t>
            </a:r>
            <a:r>
              <a:rPr lang="en-US" dirty="0" err="1"/>
              <a:t>statistiques</a:t>
            </a:r>
            <a:r>
              <a:rPr lang="en-US" dirty="0"/>
              <a:t> et </a:t>
            </a:r>
            <a:r>
              <a:rPr lang="en-US" dirty="0" err="1"/>
              <a:t>prédictions</a:t>
            </a:r>
            <a:r>
              <a:rPr lang="en-US" dirty="0"/>
              <a:t>, </a:t>
            </a:r>
            <a:r>
              <a:rPr lang="en-US" dirty="0" err="1"/>
              <a:t>ou</a:t>
            </a:r>
            <a:r>
              <a:rPr lang="en-US" dirty="0"/>
              <a:t> plus du type feeling, </a:t>
            </a:r>
            <a:r>
              <a:rPr lang="en-US" dirty="0" err="1"/>
              <a:t>copié</a:t>
            </a:r>
            <a:r>
              <a:rPr lang="en-US" dirty="0"/>
              <a:t> le pool de </a:t>
            </a:r>
            <a:r>
              <a:rPr lang="en-US" dirty="0" err="1"/>
              <a:t>quelqu'un</a:t>
            </a:r>
            <a:r>
              <a:rPr lang="en-US" dirty="0"/>
              <a:t> </a:t>
            </a:r>
            <a:r>
              <a:rPr lang="en-US" dirty="0" err="1"/>
              <a:t>d'autre</a:t>
            </a:r>
            <a:r>
              <a:rPr lang="en-US" dirty="0"/>
              <a:t>?</a:t>
            </a:r>
          </a:p>
          <a:p>
            <a:pPr lvl="0"/>
            <a:endParaRPr lang="en-US" dirty="0"/>
          </a:p>
          <a:p>
            <a:pPr lvl="0"/>
            <a:r>
              <a:rPr lang="en-US" dirty="0"/>
              <a:t>Si on </a:t>
            </a:r>
            <a:r>
              <a:rPr lang="en-US" dirty="0" err="1"/>
              <a:t>remonte</a:t>
            </a:r>
            <a:r>
              <a:rPr lang="en-US" dirty="0"/>
              <a:t> aux temps de Guy Lafleur, </a:t>
            </a:r>
            <a:r>
              <a:rPr lang="en-US" dirty="0" err="1"/>
              <a:t>en</a:t>
            </a:r>
            <a:r>
              <a:rPr lang="en-US" dirty="0"/>
              <a:t> </a:t>
            </a:r>
            <a:r>
              <a:rPr lang="en-US" dirty="0" err="1"/>
              <a:t>grande</a:t>
            </a:r>
            <a:r>
              <a:rPr lang="en-US" dirty="0"/>
              <a:t> </a:t>
            </a:r>
            <a:r>
              <a:rPr lang="en-US" dirty="0" err="1"/>
              <a:t>partie</a:t>
            </a:r>
            <a:r>
              <a:rPr lang="en-US" dirty="0"/>
              <a:t>, tout </a:t>
            </a:r>
            <a:r>
              <a:rPr lang="en-US" dirty="0" err="1"/>
              <a:t>ce</a:t>
            </a:r>
            <a:r>
              <a:rPr lang="en-US" dirty="0"/>
              <a:t> que nous </a:t>
            </a:r>
            <a:r>
              <a:rPr lang="en-US" dirty="0" err="1"/>
              <a:t>connaissions</a:t>
            </a:r>
            <a:r>
              <a:rPr lang="en-US" dirty="0"/>
              <a:t> d'un </a:t>
            </a:r>
            <a:r>
              <a:rPr lang="en-US" dirty="0" err="1"/>
              <a:t>joueur</a:t>
            </a:r>
            <a:r>
              <a:rPr lang="en-US" dirty="0"/>
              <a:t> se </a:t>
            </a:r>
            <a:r>
              <a:rPr lang="en-US" dirty="0" err="1"/>
              <a:t>tenait</a:t>
            </a:r>
            <a:r>
              <a:rPr lang="en-US" dirty="0"/>
              <a:t> derrière </a:t>
            </a:r>
            <a:r>
              <a:rPr lang="en-US" dirty="0" err="1"/>
              <a:t>une</a:t>
            </a:r>
            <a:r>
              <a:rPr lang="en-US" dirty="0"/>
              <a:t> simple carte de hockey.</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4638" y="401638"/>
            <a:ext cx="3500437" cy="1968500"/>
          </a:xfrm>
        </p:spPr>
      </p:sp>
      <p:sp>
        <p:nvSpPr>
          <p:cNvPr id="3" name="Espace réservé des notes 2"/>
          <p:cNvSpPr>
            <a:spLocks noGrp="1"/>
          </p:cNvSpPr>
          <p:nvPr>
            <p:ph type="body" idx="1"/>
          </p:nvPr>
        </p:nvSpPr>
        <p:spPr/>
        <p:txBody>
          <a:bodyPr/>
          <a:lstStyle/>
          <a:p>
            <a:r>
              <a:rPr lang="fr-CA" dirty="0"/>
              <a:t>Notre premier exemple vise à vous permettre d’estimer la PISA avec vos données.</a:t>
            </a:r>
          </a:p>
          <a:p>
            <a:endParaRPr lang="fr-CA" dirty="0"/>
          </a:p>
          <a:p>
            <a:r>
              <a:rPr lang="fr-CA" dirty="0"/>
              <a:t>Avant de procéder, on va préparer le terrain. </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1472997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4638" y="401638"/>
            <a:ext cx="3500437" cy="1968500"/>
          </a:xfrm>
        </p:spPr>
      </p:sp>
      <p:sp>
        <p:nvSpPr>
          <p:cNvPr id="3" name="Espace réservé des notes 2"/>
          <p:cNvSpPr>
            <a:spLocks noGrp="1"/>
          </p:cNvSpPr>
          <p:nvPr>
            <p:ph type="body" idx="1"/>
          </p:nvPr>
        </p:nvSpPr>
        <p:spPr/>
        <p:txBody>
          <a:bodyPr/>
          <a:lstStyle/>
          <a:p>
            <a:r>
              <a:rPr lang="fr-CA" dirty="0"/>
              <a:t>Présenter </a:t>
            </a:r>
            <a:r>
              <a:rPr lang="fr-CA" dirty="0" err="1"/>
              <a:t>Rstudio</a:t>
            </a:r>
            <a:r>
              <a:rPr lang="fr-CA" dirty="0"/>
              <a:t>;</a:t>
            </a:r>
          </a:p>
          <a:p>
            <a:r>
              <a:rPr lang="fr-CA" dirty="0"/>
              <a:t>Montrer le jeu de données;</a:t>
            </a:r>
          </a:p>
          <a:p>
            <a:r>
              <a:rPr lang="fr-CA" dirty="0"/>
              <a:t>Les filtres , les tris, les recherches;</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2628688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4638" y="401638"/>
            <a:ext cx="3500437" cy="1968500"/>
          </a:xfrm>
        </p:spPr>
      </p:sp>
      <p:sp>
        <p:nvSpPr>
          <p:cNvPr id="3" name="Espace réservé des notes 2"/>
          <p:cNvSpPr>
            <a:spLocks noGrp="1"/>
          </p:cNvSpPr>
          <p:nvPr>
            <p:ph type="body" idx="1"/>
          </p:nvPr>
        </p:nvSpPr>
        <p:spPr/>
        <p:txBody>
          <a:bodyPr/>
          <a:lstStyle/>
          <a:p>
            <a:r>
              <a:rPr lang="fr-CA" dirty="0"/>
              <a:t>La première étape, avant de faire des régressions, ou d’utiliser la PISA, c’est de faire une analyse descriptive des données</a:t>
            </a:r>
          </a:p>
          <a:p>
            <a:endParaRPr lang="fr-CA" dirty="0"/>
          </a:p>
          <a:p>
            <a:endParaRPr lang="fr-CA" dirty="0"/>
          </a:p>
          <a:p>
            <a:endParaRPr lang="fr-C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512272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Vous obtiendrez une carte indiquant les zones chaudes en rouge et les zones froides en bleu.</a:t>
            </a:r>
          </a:p>
          <a:p>
            <a:endParaRPr lang="en-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6161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en-CA" dirty="0"/>
              <a:t>Pour </a:t>
            </a:r>
            <a:r>
              <a:rPr lang="en-CA" dirty="0" err="1"/>
              <a:t>conclure</a:t>
            </a:r>
            <a:r>
              <a:rPr lang="en-CA" dirty="0"/>
              <a:t> </a:t>
            </a:r>
            <a:r>
              <a:rPr lang="en-CA" dirty="0" err="1"/>
              <a:t>notre</a:t>
            </a:r>
            <a:r>
              <a:rPr lang="en-CA" dirty="0"/>
              <a:t> </a:t>
            </a:r>
            <a:r>
              <a:rPr lang="en-CA" dirty="0" err="1"/>
              <a:t>exemple</a:t>
            </a:r>
            <a:r>
              <a:rPr lang="en-CA" dirty="0"/>
              <a:t> sur la PISA avec </a:t>
            </a:r>
            <a:r>
              <a:rPr lang="en-CA" dirty="0" err="1"/>
              <a:t>vos</a:t>
            </a:r>
            <a:r>
              <a:rPr lang="en-CA" dirty="0"/>
              <a:t> </a:t>
            </a:r>
            <a:r>
              <a:rPr lang="en-CA" dirty="0" err="1"/>
              <a:t>données</a:t>
            </a:r>
            <a:r>
              <a:rPr lang="en-CA" dirty="0"/>
              <a:t>, on </a:t>
            </a:r>
            <a:r>
              <a:rPr lang="en-CA" dirty="0" err="1"/>
              <a:t>va</a:t>
            </a:r>
            <a:r>
              <a:rPr lang="en-CA" dirty="0"/>
              <a:t> </a:t>
            </a:r>
            <a:r>
              <a:rPr lang="en-CA" dirty="0" err="1"/>
              <a:t>utiliser</a:t>
            </a:r>
            <a:r>
              <a:rPr lang="en-CA" dirty="0"/>
              <a:t> Shiny </a:t>
            </a:r>
            <a:r>
              <a:rPr lang="en-CA" dirty="0" err="1"/>
              <a:t>dont</a:t>
            </a:r>
            <a:r>
              <a:rPr lang="en-CA" dirty="0"/>
              <a:t> je </a:t>
            </a:r>
            <a:r>
              <a:rPr lang="en-CA" dirty="0" err="1"/>
              <a:t>vous</a:t>
            </a:r>
            <a:r>
              <a:rPr lang="en-CA" dirty="0"/>
              <a:t> ai </a:t>
            </a:r>
            <a:r>
              <a:rPr lang="en-CA" dirty="0" err="1"/>
              <a:t>parlé</a:t>
            </a:r>
            <a:r>
              <a:rPr lang="en-CA" dirty="0"/>
              <a:t> plus </a:t>
            </a:r>
            <a:r>
              <a:rPr lang="en-CA" dirty="0" err="1"/>
              <a:t>tôt</a:t>
            </a:r>
            <a:r>
              <a:rPr lang="en-CA" dirty="0"/>
              <a:t>.</a:t>
            </a:r>
          </a:p>
          <a:p>
            <a:endParaRPr lang="en-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8100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406900" y="392113"/>
            <a:ext cx="3500438" cy="1968500"/>
          </a:xfrm>
        </p:spPr>
      </p:sp>
      <p:sp>
        <p:nvSpPr>
          <p:cNvPr id="3" name="Espace réservé des notes 2"/>
          <p:cNvSpPr>
            <a:spLocks noGrp="1"/>
          </p:cNvSpPr>
          <p:nvPr>
            <p:ph type="body" idx="1"/>
          </p:nvPr>
        </p:nvSpPr>
        <p:spPr/>
        <p:txBody>
          <a:bodyPr/>
          <a:lstStyle/>
          <a:p>
            <a:r>
              <a:rPr lang="fr-CA" dirty="0"/>
              <a:t>Les innovations n’ont pas être radicale voir de rupture. Il est tout à fait possible d’innover de manière incrémentale. Donc pour cette exemple, nous allons voir comment nous pouvons intégrer à la méthode des comparables des innovations que nous avons vu aujourd’hui!</a:t>
            </a:r>
            <a:endParaRPr lang="en-C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967431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406900" y="392113"/>
            <a:ext cx="3500438" cy="1968500"/>
          </a:xfrm>
        </p:spPr>
      </p:sp>
      <p:sp>
        <p:nvSpPr>
          <p:cNvPr id="3" name="Espace réservé des notes 2"/>
          <p:cNvSpPr>
            <a:spLocks noGrp="1"/>
          </p:cNvSpPr>
          <p:nvPr>
            <p:ph type="body" idx="1"/>
          </p:nvPr>
        </p:nvSpPr>
        <p:spPr/>
        <p:txBody>
          <a:bodyPr/>
          <a:lstStyle/>
          <a:p>
            <a:r>
              <a:rPr lang="fr-CA" dirty="0"/>
              <a:t>Petit rappel rapide des grandes étapes de la méthode des comparables. Dans un premier temps il nous faut cibler les ventes les plus similaires à notre sujet. Il existe plusieurs approches pour automatiser cette tâche la plus connue est l’approche des moindres ajustements. Elle consiste à simplement calculer pour chacune de nos ventes, les ajustements nécessaires pour la comparer à notre sujet. Nous retenons alors les ventes avec le moins d’ajustement. Mais il existe plus d’une manière pour identifier les ventes les plus similaires à notre.</a:t>
            </a:r>
          </a:p>
          <a:p>
            <a:endParaRPr lang="fr-CA" dirty="0"/>
          </a:p>
          <a:p>
            <a:r>
              <a:rPr lang="fr-CA" dirty="0"/>
              <a:t>Une fois que nous avons repérer nos meilleures ventes, nous devons les ajuster au sujet. Nous appliquons alors une matrice d’ajustement pour comparer des pommes avec des pommes.</a:t>
            </a:r>
          </a:p>
          <a:p>
            <a:endParaRPr lang="fr-CA" dirty="0"/>
          </a:p>
          <a:p>
            <a:r>
              <a:rPr lang="fr-CA" dirty="0"/>
              <a:t>Nous finissons en calculant la moyenne ou la médiane de nos ventes ajustées, ce qui nous permet de dégager la valeur de notre sujet.</a:t>
            </a:r>
          </a:p>
          <a:p>
            <a:endParaRPr lang="fr-CA" dirty="0"/>
          </a:p>
          <a:p>
            <a:r>
              <a:rPr lang="en-CA" dirty="0"/>
              <a:t>Se </a:t>
            </a:r>
            <a:r>
              <a:rPr lang="en-CA" dirty="0" err="1"/>
              <a:t>sont</a:t>
            </a:r>
            <a:r>
              <a:rPr lang="en-CA" dirty="0"/>
              <a:t> les </a:t>
            </a:r>
            <a:r>
              <a:rPr lang="en-CA" dirty="0" err="1"/>
              <a:t>grandes</a:t>
            </a:r>
            <a:r>
              <a:rPr lang="en-CA" dirty="0"/>
              <a:t> étapes de la </a:t>
            </a:r>
            <a:r>
              <a:rPr lang="en-CA" dirty="0" err="1"/>
              <a:t>méthode</a:t>
            </a:r>
            <a:r>
              <a:rPr lang="en-CA" dirty="0"/>
              <a:t> des </a:t>
            </a:r>
            <a:r>
              <a:rPr lang="en-CA" dirty="0" err="1"/>
              <a:t>comparables</a:t>
            </a:r>
            <a:r>
              <a:rPr lang="en-CA" dirty="0"/>
              <a:t>. </a:t>
            </a:r>
            <a:r>
              <a:rPr lang="en-CA" dirty="0" err="1"/>
              <a:t>Mais</a:t>
            </a:r>
            <a:r>
              <a:rPr lang="en-CA" dirty="0"/>
              <a:t> </a:t>
            </a:r>
            <a:r>
              <a:rPr lang="en-CA" dirty="0" err="1"/>
              <a:t>pourrait</a:t>
            </a:r>
            <a:r>
              <a:rPr lang="en-CA" dirty="0"/>
              <a:t>-on </a:t>
            </a:r>
            <a:r>
              <a:rPr lang="en-CA" dirty="0" err="1"/>
              <a:t>venir</a:t>
            </a:r>
            <a:r>
              <a:rPr lang="en-CA" dirty="0"/>
              <a:t> </a:t>
            </a:r>
            <a:r>
              <a:rPr lang="en-CA" dirty="0" err="1"/>
              <a:t>insérer</a:t>
            </a:r>
            <a:r>
              <a:rPr lang="en-CA" dirty="0"/>
              <a:t> des innovations que nous </a:t>
            </a:r>
            <a:r>
              <a:rPr lang="en-CA" dirty="0" err="1"/>
              <a:t>avons</a:t>
            </a:r>
            <a:r>
              <a:rPr lang="en-CA" dirty="0"/>
              <a:t> vu </a:t>
            </a:r>
            <a:r>
              <a:rPr lang="en-CA" dirty="0" err="1"/>
              <a:t>aujourd’hui</a:t>
            </a:r>
            <a:r>
              <a:rPr lang="en-CA" dirty="0"/>
              <a:t> dans </a:t>
            </a:r>
            <a:r>
              <a:rPr lang="en-CA" dirty="0" err="1"/>
              <a:t>cette</a:t>
            </a:r>
            <a:r>
              <a:rPr lang="en-CA" dirty="0"/>
              <a:t> </a:t>
            </a:r>
            <a:r>
              <a:rPr lang="en-CA" dirty="0" err="1"/>
              <a:t>méthode</a:t>
            </a:r>
            <a:r>
              <a:rPr lang="en-CA" dirty="0"/>
              <a:t>.</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1479430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406900" y="392113"/>
            <a:ext cx="3500438" cy="1968500"/>
          </a:xfrm>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2224309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406900" y="392113"/>
            <a:ext cx="3500438" cy="1968500"/>
          </a:xfrm>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3121396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406900" y="392113"/>
            <a:ext cx="3500438" cy="1968500"/>
          </a:xfrm>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2542727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dirty="0"/>
              <a:t>Les choses </a:t>
            </a:r>
            <a:r>
              <a:rPr lang="en-US" dirty="0" err="1"/>
              <a:t>ont</a:t>
            </a:r>
            <a:r>
              <a:rPr lang="en-US" dirty="0"/>
              <a:t> un </a:t>
            </a:r>
            <a:r>
              <a:rPr lang="en-US" dirty="0" err="1"/>
              <a:t>peu</a:t>
            </a:r>
            <a:r>
              <a:rPr lang="en-US" dirty="0"/>
              <a:t> </a:t>
            </a:r>
            <a:r>
              <a:rPr lang="en-US" dirty="0" err="1"/>
              <a:t>évoluées</a:t>
            </a:r>
            <a:r>
              <a:rPr lang="en-US" dirty="0"/>
              <a:t> </a:t>
            </a:r>
            <a:r>
              <a:rPr lang="en-US" dirty="0" err="1"/>
              <a:t>depuis</a:t>
            </a:r>
            <a:r>
              <a:rPr lang="en-US" dirty="0"/>
              <a:t>! </a:t>
            </a:r>
          </a:p>
          <a:p>
            <a:pPr lvl="0"/>
            <a:endParaRPr lang="en-US" dirty="0"/>
          </a:p>
          <a:p>
            <a:pPr lvl="0"/>
            <a:r>
              <a:rPr lang="en-US" dirty="0"/>
              <a:t>Les </a:t>
            </a:r>
            <a:r>
              <a:rPr lang="en-US" dirty="0" err="1"/>
              <a:t>données</a:t>
            </a:r>
            <a:r>
              <a:rPr lang="en-US" dirty="0"/>
              <a:t> </a:t>
            </a:r>
            <a:r>
              <a:rPr lang="en-US" dirty="0" err="1"/>
              <a:t>collectées</a:t>
            </a:r>
            <a:r>
              <a:rPr lang="en-US" dirty="0"/>
              <a:t> </a:t>
            </a:r>
            <a:r>
              <a:rPr lang="en-US" dirty="0" err="1"/>
              <a:t>sont</a:t>
            </a:r>
            <a:r>
              <a:rPr lang="en-US" dirty="0"/>
              <a:t> </a:t>
            </a:r>
            <a:r>
              <a:rPr lang="en-US" dirty="0" err="1"/>
              <a:t>impressionnantes</a:t>
            </a:r>
            <a:r>
              <a:rPr lang="en-US" dirty="0"/>
              <a:t>, </a:t>
            </a:r>
            <a:r>
              <a:rPr lang="en-US" dirty="0" err="1"/>
              <a:t>mais</a:t>
            </a:r>
            <a:r>
              <a:rPr lang="en-US" dirty="0"/>
              <a:t> surtout </a:t>
            </a:r>
            <a:r>
              <a:rPr lang="en-US" dirty="0" err="1"/>
              <a:t>elles</a:t>
            </a:r>
            <a:r>
              <a:rPr lang="en-US" dirty="0"/>
              <a:t> </a:t>
            </a:r>
            <a:r>
              <a:rPr lang="en-US" dirty="0" err="1"/>
              <a:t>sont</a:t>
            </a:r>
            <a:r>
              <a:rPr lang="en-US" dirty="0"/>
              <a:t> </a:t>
            </a:r>
            <a:r>
              <a:rPr lang="en-US" dirty="0" err="1"/>
              <a:t>disponibles</a:t>
            </a:r>
            <a:r>
              <a:rPr lang="en-US" dirty="0"/>
              <a:t> à </a:t>
            </a:r>
            <a:r>
              <a:rPr lang="en-US" dirty="0" err="1"/>
              <a:t>ceux</a:t>
            </a:r>
            <a:r>
              <a:rPr lang="en-US" dirty="0"/>
              <a:t> qui </a:t>
            </a:r>
            <a:r>
              <a:rPr lang="en-US" dirty="0" err="1"/>
              <a:t>désirent</a:t>
            </a:r>
            <a:r>
              <a:rPr lang="en-US" dirty="0"/>
              <a:t> les </a:t>
            </a:r>
            <a:r>
              <a:rPr lang="en-US" dirty="0" err="1"/>
              <a:t>utiliser</a:t>
            </a:r>
            <a:r>
              <a:rPr lang="en-US" dirty="0"/>
              <a:t>.</a:t>
            </a:r>
          </a:p>
          <a:p>
            <a:pPr lvl="0"/>
            <a:endParaRPr lang="en-US" dirty="0"/>
          </a:p>
          <a:p>
            <a:pPr lvl="0"/>
            <a:r>
              <a:rPr lang="en-US" dirty="0"/>
              <a:t>Je ne </a:t>
            </a:r>
            <a:r>
              <a:rPr lang="en-US" dirty="0" err="1"/>
              <a:t>sais</a:t>
            </a:r>
            <a:r>
              <a:rPr lang="en-US" dirty="0"/>
              <a:t> pas </a:t>
            </a:r>
            <a:r>
              <a:rPr lang="en-US" dirty="0" err="1"/>
              <a:t>si</a:t>
            </a:r>
            <a:r>
              <a:rPr lang="en-US" dirty="0"/>
              <a:t> </a:t>
            </a:r>
            <a:r>
              <a:rPr lang="en-US" dirty="0" err="1"/>
              <a:t>vous</a:t>
            </a:r>
            <a:r>
              <a:rPr lang="en-US" dirty="0"/>
              <a:t> le </a:t>
            </a:r>
            <a:r>
              <a:rPr lang="en-US" dirty="0" err="1"/>
              <a:t>saviez</a:t>
            </a:r>
            <a:r>
              <a:rPr lang="en-US" dirty="0"/>
              <a:t>, </a:t>
            </a:r>
            <a:r>
              <a:rPr lang="en-US" dirty="0" err="1"/>
              <a:t>mais</a:t>
            </a:r>
            <a:r>
              <a:rPr lang="en-US" dirty="0"/>
              <a:t> la NHL rend disponible </a:t>
            </a:r>
            <a:r>
              <a:rPr lang="en-US" dirty="0" err="1"/>
              <a:t>une</a:t>
            </a:r>
            <a:r>
              <a:rPr lang="en-US" dirty="0"/>
              <a:t> collection de </a:t>
            </a:r>
            <a:r>
              <a:rPr lang="en-US" dirty="0" err="1"/>
              <a:t>données</a:t>
            </a:r>
            <a:r>
              <a:rPr lang="en-US" dirty="0"/>
              <a:t> </a:t>
            </a:r>
            <a:r>
              <a:rPr lang="en-US" dirty="0" err="1"/>
              <a:t>assez</a:t>
            </a:r>
            <a:r>
              <a:rPr lang="en-US" dirty="0"/>
              <a:t> </a:t>
            </a:r>
            <a:r>
              <a:rPr lang="en-US" dirty="0" err="1"/>
              <a:t>impressionnantes</a:t>
            </a:r>
            <a:r>
              <a:rPr lang="en-US" dirty="0"/>
              <a:t>, sur les </a:t>
            </a:r>
            <a:r>
              <a:rPr lang="en-US" dirty="0" err="1"/>
              <a:t>équipes</a:t>
            </a:r>
            <a:r>
              <a:rPr lang="en-US" dirty="0"/>
              <a:t> et les </a:t>
            </a:r>
            <a:r>
              <a:rPr lang="en-US" dirty="0" err="1"/>
              <a:t>joueurs</a:t>
            </a:r>
            <a:r>
              <a:rPr lang="en-US" dirty="0"/>
              <a:t> de la </a:t>
            </a:r>
            <a:r>
              <a:rPr lang="en-US" dirty="0" err="1"/>
              <a:t>ligue</a:t>
            </a:r>
            <a:r>
              <a:rPr lang="en-US" dirty="0"/>
              <a:t>.</a:t>
            </a:r>
          </a:p>
          <a:p>
            <a:pPr lvl="0"/>
            <a:endParaRPr lang="en-US" dirty="0"/>
          </a:p>
          <a:p>
            <a:pPr lvl="0"/>
            <a:r>
              <a:rPr lang="en-US" dirty="0"/>
              <a:t>Je </a:t>
            </a:r>
            <a:r>
              <a:rPr lang="en-US" dirty="0" err="1"/>
              <a:t>vous</a:t>
            </a:r>
            <a:r>
              <a:rPr lang="en-US" dirty="0"/>
              <a:t> </a:t>
            </a:r>
            <a:r>
              <a:rPr lang="en-US" dirty="0" err="1"/>
              <a:t>présente</a:t>
            </a:r>
            <a:r>
              <a:rPr lang="en-US" dirty="0"/>
              <a:t> </a:t>
            </a:r>
            <a:r>
              <a:rPr lang="en-US" dirty="0" err="1"/>
              <a:t>ici</a:t>
            </a:r>
            <a:r>
              <a:rPr lang="en-US" dirty="0"/>
              <a:t> </a:t>
            </a:r>
            <a:r>
              <a:rPr lang="en-US" dirty="0" err="1"/>
              <a:t>une</a:t>
            </a:r>
            <a:r>
              <a:rPr lang="en-US" dirty="0"/>
              <a:t> petite </a:t>
            </a:r>
            <a:r>
              <a:rPr lang="en-US" dirty="0" err="1"/>
              <a:t>analyse</a:t>
            </a:r>
            <a:r>
              <a:rPr lang="en-US" dirty="0"/>
              <a:t> </a:t>
            </a:r>
            <a:r>
              <a:rPr lang="en-US" dirty="0" err="1"/>
              <a:t>intéressante</a:t>
            </a:r>
            <a:r>
              <a:rPr lang="en-US" dirty="0"/>
              <a:t>.</a:t>
            </a:r>
          </a:p>
          <a:p>
            <a:pPr lvl="0"/>
            <a:endParaRPr lang="en-US" dirty="0"/>
          </a:p>
          <a:p>
            <a:pPr lvl="0"/>
            <a:r>
              <a:rPr lang="en-US" dirty="0"/>
              <a:t>Avec </a:t>
            </a:r>
            <a:r>
              <a:rPr lang="en-US" dirty="0" err="1"/>
              <a:t>l'aide</a:t>
            </a:r>
            <a:r>
              <a:rPr lang="en-US" dirty="0"/>
              <a:t> de </a:t>
            </a:r>
            <a:r>
              <a:rPr lang="en-US" dirty="0" err="1"/>
              <a:t>ces</a:t>
            </a:r>
            <a:r>
              <a:rPr lang="en-US" dirty="0"/>
              <a:t> </a:t>
            </a:r>
            <a:r>
              <a:rPr lang="en-US" dirty="0" err="1"/>
              <a:t>données</a:t>
            </a:r>
            <a:r>
              <a:rPr lang="en-US" dirty="0"/>
              <a:t>, deux </a:t>
            </a:r>
            <a:r>
              <a:rPr lang="en-US" dirty="0" err="1"/>
              <a:t>scientifiques</a:t>
            </a:r>
            <a:r>
              <a:rPr lang="en-US" dirty="0"/>
              <a:t> de </a:t>
            </a:r>
            <a:r>
              <a:rPr lang="en-US" dirty="0" err="1"/>
              <a:t>données</a:t>
            </a:r>
            <a:r>
              <a:rPr lang="en-US" dirty="0"/>
              <a:t> </a:t>
            </a:r>
            <a:r>
              <a:rPr lang="en-US" dirty="0" err="1"/>
              <a:t>ont</a:t>
            </a:r>
            <a:r>
              <a:rPr lang="en-US" dirty="0"/>
              <a:t> </a:t>
            </a:r>
            <a:r>
              <a:rPr lang="en-US" dirty="0" err="1"/>
              <a:t>réalisé</a:t>
            </a:r>
            <a:r>
              <a:rPr lang="en-US" dirty="0"/>
              <a:t> </a:t>
            </a:r>
            <a:r>
              <a:rPr lang="en-US" dirty="0" err="1"/>
              <a:t>une</a:t>
            </a:r>
            <a:r>
              <a:rPr lang="en-US" dirty="0"/>
              <a:t> </a:t>
            </a:r>
            <a:r>
              <a:rPr lang="en-US" dirty="0" err="1"/>
              <a:t>analyse</a:t>
            </a:r>
            <a:r>
              <a:rPr lang="en-US" dirty="0"/>
              <a:t> très </a:t>
            </a:r>
            <a:r>
              <a:rPr lang="en-US" dirty="0" err="1"/>
              <a:t>intéressantes</a:t>
            </a:r>
            <a:r>
              <a:rPr lang="en-US" dirty="0"/>
              <a:t> sur Alex Ovechkin</a:t>
            </a:r>
          </a:p>
          <a:p>
            <a:pPr lvl="0"/>
            <a:endParaRPr lang="en-US" dirty="0"/>
          </a:p>
          <a:p>
            <a:pPr lvl="0"/>
            <a:r>
              <a:rPr lang="en-US" dirty="0"/>
              <a:t>Les </a:t>
            </a:r>
            <a:r>
              <a:rPr lang="en-US" dirty="0" err="1"/>
              <a:t>losange</a:t>
            </a:r>
            <a:r>
              <a:rPr lang="en-US" dirty="0"/>
              <a:t> </a:t>
            </a:r>
            <a:r>
              <a:rPr lang="en-US" dirty="0" err="1"/>
              <a:t>en</a:t>
            </a:r>
            <a:r>
              <a:rPr lang="en-US" dirty="0"/>
              <a:t> rouge </a:t>
            </a:r>
            <a:r>
              <a:rPr lang="en-US" dirty="0" err="1"/>
              <a:t>présente</a:t>
            </a:r>
            <a:r>
              <a:rPr lang="en-US" dirty="0"/>
              <a:t> les </a:t>
            </a:r>
            <a:r>
              <a:rPr lang="en-US" dirty="0" err="1"/>
              <a:t>endroits</a:t>
            </a:r>
            <a:r>
              <a:rPr lang="en-US" dirty="0"/>
              <a:t> </a:t>
            </a:r>
            <a:r>
              <a:rPr lang="en-US" dirty="0" err="1"/>
              <a:t>où</a:t>
            </a:r>
            <a:r>
              <a:rPr lang="en-US" dirty="0"/>
              <a:t> il </a:t>
            </a:r>
            <a:r>
              <a:rPr lang="en-US" dirty="0" err="1"/>
              <a:t>est</a:t>
            </a:r>
            <a:r>
              <a:rPr lang="en-US" dirty="0"/>
              <a:t> </a:t>
            </a:r>
            <a:r>
              <a:rPr lang="en-US" dirty="0" err="1"/>
              <a:t>meilleur</a:t>
            </a:r>
            <a:r>
              <a:rPr lang="en-US" dirty="0"/>
              <a:t> que la </a:t>
            </a:r>
            <a:r>
              <a:rPr lang="en-US" dirty="0" err="1"/>
              <a:t>ligue</a:t>
            </a:r>
            <a:r>
              <a:rPr lang="en-US" dirty="0"/>
              <a:t> et les </a:t>
            </a:r>
            <a:r>
              <a:rPr lang="en-US" dirty="0" err="1"/>
              <a:t>losanges</a:t>
            </a:r>
            <a:r>
              <a:rPr lang="en-US" dirty="0"/>
              <a:t> </a:t>
            </a:r>
            <a:r>
              <a:rPr lang="en-US" dirty="0" err="1"/>
              <a:t>en</a:t>
            </a:r>
            <a:r>
              <a:rPr lang="en-US" dirty="0"/>
              <a:t> bleu, les </a:t>
            </a:r>
            <a:r>
              <a:rPr lang="en-US" dirty="0" err="1"/>
              <a:t>endroits</a:t>
            </a:r>
            <a:r>
              <a:rPr lang="en-US" dirty="0"/>
              <a:t> </a:t>
            </a:r>
            <a:r>
              <a:rPr lang="en-US" dirty="0" err="1"/>
              <a:t>où</a:t>
            </a:r>
            <a:r>
              <a:rPr lang="en-US" dirty="0"/>
              <a:t> il </a:t>
            </a:r>
            <a:r>
              <a:rPr lang="en-US" dirty="0" err="1"/>
              <a:t>supérieur</a:t>
            </a:r>
            <a:r>
              <a:rPr lang="en-US" dirty="0"/>
              <a:t> à la </a:t>
            </a:r>
            <a:r>
              <a:rPr lang="en-US" dirty="0" err="1"/>
              <a:t>ligue</a:t>
            </a:r>
            <a:r>
              <a:rPr lang="en-US" dirty="0"/>
              <a:t>.</a:t>
            </a:r>
          </a:p>
          <a:p>
            <a:pPr lvl="0"/>
            <a:endParaRPr lang="en-US" dirty="0"/>
          </a:p>
          <a:p>
            <a:pPr lvl="0"/>
            <a:r>
              <a:rPr lang="en-US" dirty="0"/>
              <a:t>On </a:t>
            </a:r>
            <a:r>
              <a:rPr lang="en-US" dirty="0" err="1"/>
              <a:t>peut</a:t>
            </a:r>
            <a:r>
              <a:rPr lang="en-US" dirty="0"/>
              <a:t> </a:t>
            </a:r>
            <a:r>
              <a:rPr lang="en-US" dirty="0" err="1"/>
              <a:t>constater</a:t>
            </a:r>
            <a:r>
              <a:rPr lang="en-US" dirty="0"/>
              <a:t> </a:t>
            </a:r>
            <a:r>
              <a:rPr lang="en-US" dirty="0" err="1"/>
              <a:t>qu'il</a:t>
            </a:r>
            <a:r>
              <a:rPr lang="en-US" dirty="0"/>
              <a:t> </a:t>
            </a:r>
            <a:r>
              <a:rPr lang="en-US" dirty="0" err="1"/>
              <a:t>est</a:t>
            </a:r>
            <a:r>
              <a:rPr lang="en-US" dirty="0"/>
              <a:t> </a:t>
            </a:r>
            <a:r>
              <a:rPr lang="en-US" dirty="0" err="1"/>
              <a:t>nettement</a:t>
            </a:r>
            <a:r>
              <a:rPr lang="en-US" dirty="0"/>
              <a:t> dominant à la gauche, versus la league. </a:t>
            </a:r>
            <a:r>
              <a:rPr lang="en-US" dirty="0" err="1"/>
              <a:t>Donc</a:t>
            </a:r>
            <a:r>
              <a:rPr lang="en-US" dirty="0"/>
              <a:t>, </a:t>
            </a:r>
            <a:r>
              <a:rPr lang="en-US" dirty="0" err="1"/>
              <a:t>si</a:t>
            </a:r>
            <a:r>
              <a:rPr lang="en-US" dirty="0"/>
              <a:t> </a:t>
            </a:r>
            <a:r>
              <a:rPr lang="en-US" dirty="0" err="1"/>
              <a:t>vous</a:t>
            </a:r>
            <a:r>
              <a:rPr lang="en-US" dirty="0"/>
              <a:t> </a:t>
            </a:r>
            <a:r>
              <a:rPr lang="en-US" dirty="0" err="1"/>
              <a:t>êtes</a:t>
            </a:r>
            <a:r>
              <a:rPr lang="en-US" dirty="0"/>
              <a:t> un </a:t>
            </a:r>
            <a:r>
              <a:rPr lang="en-US" dirty="0" err="1"/>
              <a:t>gardien</a:t>
            </a:r>
            <a:r>
              <a:rPr lang="en-US" dirty="0"/>
              <a:t> et </a:t>
            </a:r>
            <a:r>
              <a:rPr lang="en-US" dirty="0" err="1"/>
              <a:t>qu'Ovechkin</a:t>
            </a:r>
            <a:r>
              <a:rPr lang="en-US" dirty="0"/>
              <a:t> </a:t>
            </a:r>
            <a:r>
              <a:rPr lang="en-US" dirty="0" err="1"/>
              <a:t>est</a:t>
            </a:r>
            <a:r>
              <a:rPr lang="en-US" dirty="0"/>
              <a:t> à </a:t>
            </a:r>
            <a:r>
              <a:rPr lang="en-US" dirty="0" err="1"/>
              <a:t>votre</a:t>
            </a:r>
            <a:r>
              <a:rPr lang="en-US" dirty="0"/>
              <a:t> droite, </a:t>
            </a:r>
            <a:r>
              <a:rPr lang="en-US" dirty="0" err="1"/>
              <a:t>faites</a:t>
            </a:r>
            <a:r>
              <a:rPr lang="en-US" dirty="0"/>
              <a:t> attention!!</a:t>
            </a:r>
          </a:p>
          <a:p>
            <a:pPr lvl="0"/>
            <a:endParaRPr lang="en-US" dirty="0"/>
          </a:p>
          <a:p>
            <a:pPr lvl="0"/>
            <a:r>
              <a:rPr lang="en-US" dirty="0"/>
              <a:t>Si le </a:t>
            </a:r>
            <a:r>
              <a:rPr lang="en-US" dirty="0" err="1"/>
              <a:t>coeur</a:t>
            </a:r>
            <a:r>
              <a:rPr lang="en-US" dirty="0"/>
              <a:t> </a:t>
            </a:r>
            <a:r>
              <a:rPr lang="en-US" dirty="0" err="1"/>
              <a:t>vous</a:t>
            </a:r>
            <a:r>
              <a:rPr lang="en-US" dirty="0"/>
              <a:t> </a:t>
            </a:r>
            <a:r>
              <a:rPr lang="en-US" dirty="0" err="1"/>
              <a:t>en</a:t>
            </a:r>
            <a:r>
              <a:rPr lang="en-US" dirty="0"/>
              <a:t> dis, </a:t>
            </a:r>
            <a:r>
              <a:rPr lang="en-US" dirty="0" err="1"/>
              <a:t>ce</a:t>
            </a:r>
            <a:r>
              <a:rPr lang="en-US" dirty="0"/>
              <a:t> type </a:t>
            </a:r>
            <a:r>
              <a:rPr lang="en-US" dirty="0" err="1"/>
              <a:t>d'analyse</a:t>
            </a:r>
            <a:r>
              <a:rPr lang="en-US" dirty="0"/>
              <a:t> ne </a:t>
            </a:r>
            <a:r>
              <a:rPr lang="en-US" dirty="0" err="1"/>
              <a:t>relève</a:t>
            </a:r>
            <a:r>
              <a:rPr lang="en-US" dirty="0"/>
              <a:t> pas de </a:t>
            </a:r>
            <a:r>
              <a:rPr lang="en-US" dirty="0" err="1"/>
              <a:t>l'impossible</a:t>
            </a:r>
            <a:r>
              <a:rPr lang="en-US" dirty="0"/>
              <a:t>. Il </a:t>
            </a:r>
            <a:r>
              <a:rPr lang="en-US" dirty="0" err="1"/>
              <a:t>s'agit</a:t>
            </a:r>
            <a:r>
              <a:rPr lang="en-US" dirty="0"/>
              <a:t> de </a:t>
            </a:r>
            <a:r>
              <a:rPr lang="en-US" dirty="0" err="1"/>
              <a:t>récupérer</a:t>
            </a:r>
            <a:r>
              <a:rPr lang="en-US" dirty="0"/>
              <a:t> les </a:t>
            </a:r>
            <a:r>
              <a:rPr lang="en-US" dirty="0" err="1"/>
              <a:t>données</a:t>
            </a:r>
            <a:r>
              <a:rPr lang="en-US" dirty="0"/>
              <a:t>, appliquer </a:t>
            </a:r>
            <a:r>
              <a:rPr lang="en-US" dirty="0" err="1"/>
              <a:t>quelques</a:t>
            </a:r>
            <a:r>
              <a:rPr lang="en-US" dirty="0"/>
              <a:t> transformations et par la suite </a:t>
            </a:r>
            <a:r>
              <a:rPr lang="en-US" dirty="0" err="1"/>
              <a:t>réaliser</a:t>
            </a:r>
            <a:r>
              <a:rPr lang="en-US" dirty="0"/>
              <a:t> le </a:t>
            </a:r>
            <a:r>
              <a:rPr lang="en-US" dirty="0" err="1"/>
              <a:t>visuel</a:t>
            </a:r>
            <a:r>
              <a:rPr lang="en-US" dirty="0"/>
              <a:t>.</a:t>
            </a:r>
          </a:p>
          <a:p>
            <a:pPr lvl="0"/>
            <a:endParaRPr lang="en-US" dirty="0"/>
          </a:p>
          <a:p>
            <a:pPr lvl="0"/>
            <a:r>
              <a:rPr lang="en-US" dirty="0" err="1"/>
              <a:t>C'est</a:t>
            </a:r>
            <a:r>
              <a:rPr lang="en-US" dirty="0"/>
              <a:t> un très bel </a:t>
            </a:r>
            <a:r>
              <a:rPr lang="en-US" dirty="0" err="1"/>
              <a:t>exemple</a:t>
            </a:r>
            <a:r>
              <a:rPr lang="en-US" dirty="0"/>
              <a:t> de </a:t>
            </a:r>
            <a:r>
              <a:rPr lang="en-US" dirty="0" err="1"/>
              <a:t>visualisation</a:t>
            </a:r>
            <a:r>
              <a:rPr lang="en-US" dirty="0"/>
              <a:t> pour faire </a:t>
            </a:r>
            <a:r>
              <a:rPr lang="en-US" dirty="0" err="1"/>
              <a:t>parler</a:t>
            </a:r>
            <a:r>
              <a:rPr lang="en-US" dirty="0"/>
              <a:t> des </a:t>
            </a:r>
            <a:r>
              <a:rPr lang="en-US" dirty="0" err="1"/>
              <a:t>données</a:t>
            </a:r>
            <a:r>
              <a:rPr lang="en-US" dirty="0"/>
              <a:t>!</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406900" y="392113"/>
            <a:ext cx="3500438" cy="1968500"/>
          </a:xfrm>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994196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457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CA" dirty="0"/>
              <a:t>Il fait 15 degrés aux États-Unis: est-ce que c’est vrai? Probablement. Est-ce que c’est utile? Poser la question, c’est un peu y répondre. La température moyenne est différente par exemple si on compare le Vermont et la Floride. </a:t>
            </a:r>
          </a:p>
          <a:p>
            <a:endParaRPr lang="fr-CA" dirty="0"/>
          </a:p>
          <a:p>
            <a:r>
              <a:rPr lang="fr-CA" dirty="0"/>
              <a:t>Appliqué à notre demande d’affaires, est-ce qu’une piscine creusée a la même valeur partout au sein d’une municipalité? Est-ce que la superficie de terrain a la même valeur?</a:t>
            </a:r>
          </a:p>
          <a:p>
            <a:endParaRPr lang="fr-CA" dirty="0"/>
          </a:p>
          <a:p>
            <a:r>
              <a:rPr lang="fr-CA" dirty="0"/>
              <a:t>Pour le savoir, on peut utiliser des variables interactives dans les MPH ou encore laisser les coefficients varier dans l’espace. C’est ce que font les RGP.</a:t>
            </a:r>
          </a:p>
          <a:p>
            <a:endParaRPr lang="en-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80699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2622530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a:t>Est-ce que certains d'entre vous connaissent l'entreprise américaine Zillow?</a:t>
            </a:r>
          </a:p>
          <a:p>
            <a:pPr lvl="0"/>
            <a:endParaRPr lang="en-US"/>
          </a:p>
          <a:p>
            <a:pPr lvl="0"/>
            <a:r>
              <a:rPr lang="en-US"/>
              <a:t>C'est une entreprise présente dans le Canada anglais, mais pas au Québec.</a:t>
            </a:r>
          </a:p>
          <a:p>
            <a:pPr lvl="0"/>
            <a:endParaRPr lang="en-US"/>
          </a:p>
          <a:p>
            <a:pPr lvl="0"/>
            <a:r>
              <a:rPr lang="en-US"/>
              <a:t>Zillow offre différents services de référencement de ventes immobilière et de courtage immobilier. Avec les années, elle a collecté un volume de données impressionnant sur le parc immobilier américain.</a:t>
            </a:r>
          </a:p>
          <a:p>
            <a:pPr lvl="0"/>
            <a:endParaRPr lang="en-US"/>
          </a:p>
          <a:p>
            <a:pPr lvl="0"/>
            <a:r>
              <a:rPr lang="en-US"/>
              <a:t>L'un des services offert par Zillow est Zestimate, ce service permet d'estimer la valeur marchande d'une maison. Si vous désirez, vous pouvez aller sur leur site et consulter une fiche de vente et vous retrouverez la valeur Zestimate.</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53</a:t>
            </a:fld>
            <a:endParaRPr lang="cs-CZ"/>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a:t>Si nous remontons un peu dans le temps, il y a 4 ans environ, Zillow a ouvert un concours Kaggle pour améliorer son système Zestimate avec un prix de 1M$ de dollar.</a:t>
            </a:r>
          </a:p>
          <a:p>
            <a:pPr lvl="0"/>
            <a:endParaRPr lang="en-US"/>
          </a:p>
          <a:p>
            <a:pPr lvl="0"/>
            <a:r>
              <a:rPr lang="en-US"/>
              <a:t>Pour ceux qui ne connaisse pas, Kaggle est un réseau social pour les scientifiques de données et il permet de réaliser des compétitions pour solutionner des problèmes en science des données.</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54</a:t>
            </a:fld>
            <a:endParaRPr lang="cs-CZ"/>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endParaRPr/>
          </a:p>
          <a:p>
            <a:pPr lvl="0"/>
            <a:r>
              <a:rPr lang="en-US"/>
              <a:t>Ce qui nous amène à leur service Zillow Offer.</a:t>
            </a:r>
          </a:p>
          <a:p>
            <a:pPr lvl="0"/>
            <a:endParaRPr lang="en-US"/>
          </a:p>
          <a:p>
            <a:pPr lvl="0"/>
            <a:r>
              <a:rPr lang="en-US"/>
              <a:t>Ce service achète directement du propriétaire. Le propriétaire n'a pas à lister sa propriété. </a:t>
            </a:r>
          </a:p>
          <a:p>
            <a:pPr lvl="0"/>
            <a:endParaRPr lang="en-US"/>
          </a:p>
          <a:p>
            <a:pPr lvl="0"/>
            <a:r>
              <a:rPr lang="en-US"/>
              <a:t>Il complète une demande au service en spécifiant les informations comme l'âge de la propriété, les dimensions du bâtiment, sa condition et le code postal. Avec l'aide de Zestimate, une valeur marchande est calculée et propose une offre au propriétaire basé sur la valeur prédite. </a:t>
            </a:r>
          </a:p>
          <a:p>
            <a:pPr lvl="0"/>
            <a:endParaRPr lang="en-US"/>
          </a:p>
          <a:p>
            <a:pPr lvl="0"/>
            <a:r>
              <a:rPr lang="en-US"/>
              <a:t>Zillow mentionnait que la vente pouvait être complété en quelques jours et que la transaction était souvent entièrement en ligne.</a:t>
            </a:r>
          </a:p>
          <a:p>
            <a:pPr lvl="0"/>
            <a:endParaRPr lang="en-US"/>
          </a:p>
          <a:p>
            <a:pPr lvl="0"/>
            <a:r>
              <a:rPr lang="en-US"/>
              <a:t>En novembre 2021, Zillow annonce qu'elle met fin à ce programme et qu'elle vend l'ensemble de l'inventaire actuel, qu'elle renvoie 25% des employés et qu'elle perd 420 millions de dollars américain au 3eme trimestre de 2021.</a:t>
            </a:r>
          </a:p>
          <a:p>
            <a:pPr lvl="0"/>
            <a:endParaRPr lang="en-US"/>
          </a:p>
          <a:p>
            <a:pPr lvl="0"/>
            <a:r>
              <a:rPr lang="en-US"/>
              <a:t>Malheureusement, nous n'avons pas tous les détails de cet échec. Mais plusieurs spécialistes mettent en question le modèle d'affaire, mais tout particulièrement les algorithmes derrières Zestimate. Résultant probablement dans l'un des plus gros échecs commercial de l'apprentissage machine, et c'est dans le domaine de l'immobilier.</a:t>
            </a:r>
          </a:p>
          <a:p>
            <a:pPr lvl="0"/>
            <a:endParaRPr lang="en-US"/>
          </a:p>
          <a:p>
            <a:pPr lvl="0"/>
            <a:r>
              <a:rPr lang="en-US"/>
              <a:t>Plusieurs spécialistes en science des données se sont penchés sur la question. Le constat dominant est que les algorithmes utilisés n'était pas approprié pour le modèle d'affaire.</a:t>
            </a:r>
          </a:p>
          <a:p>
            <a:pPr lvl="0"/>
            <a:endParaRPr lang="en-US"/>
          </a:p>
          <a:p>
            <a:pPr lvl="0"/>
            <a:r>
              <a:rPr lang="en-US"/>
              <a:t>Toute cette histoire, simplement pour rappeler que les algorithmes que nous vous avons présenté ne sont que des outils pour vous aider dans vos prises de décisions. La valeur du geste de l'évaluation. La valeur du professionnel immobilier.</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55</a:t>
            </a:fld>
            <a:endParaRPr lang="cs-CZ"/>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a:t>Vous arrivez à votre bureau lundi prochain et vous vous dites que vous désirez intégrer ces outils à votre coffre d'outils. Ici, nous allons discuter un peu comment sous y prendre.</a:t>
            </a:r>
          </a:p>
          <a:p>
            <a:pPr lvl="0"/>
            <a:endParaRPr lang="en-US"/>
          </a:p>
          <a:p>
            <a:pPr lvl="0"/>
            <a:r>
              <a:rPr lang="en-US"/>
              <a:t>Bien sur, chaque organisation est différentes, mais il s'agit à mon avis des grandes étapes à parcourir.</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56</a:t>
            </a:fld>
            <a:endParaRPr lang="cs-CZ"/>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a:t>On remercie le comité organisateur de nous avoir invité. J'espère que vous aurez apprécié les sujets que nous avons couvert aujourd'hui. L'objectif n'était pas de vous noyer d'information techniques, mais de vous présenter différentes innovations et je permettre de juger ce qui est pertinent pour vos défis de tous les jours.</a:t>
            </a:r>
          </a:p>
          <a:p>
            <a:pPr lvl="0"/>
            <a:endParaRPr lang="en-US"/>
          </a:p>
          <a:p>
            <a:pPr lvl="0"/>
            <a:r>
              <a:rPr lang="en-US"/>
              <a:t>N'hésitez pas à consulter l'exemple pour appliquer la PISA et obtenir un IPHL propre à votre ville. Vous serez alors en mesure de juger de sa pertinence pour vos besoins.</a:t>
            </a:r>
          </a:p>
          <a:p>
            <a:pPr lvl="0"/>
            <a:endParaRPr lang="en-US"/>
          </a:p>
          <a:p>
            <a:pPr lvl="0"/>
            <a:r>
              <a:rPr lang="en-US"/>
              <a:t>Nous avons un peu de temps devant nous pour  répondre à quelques questions si vous le désirez.</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57</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406900" y="392113"/>
            <a:ext cx="3500438" cy="1968500"/>
          </a:xfrm>
        </p:spPr>
      </p:sp>
      <p:sp>
        <p:nvSpPr>
          <p:cNvPr id="3" name="Espace réservé des notes 2"/>
          <p:cNvSpPr>
            <a:spLocks noGrp="1"/>
          </p:cNvSpPr>
          <p:nvPr>
            <p:ph type="body" idx="1"/>
          </p:nvPr>
        </p:nvSpPr>
        <p:spPr/>
        <p:txBody>
          <a:bodyPr/>
          <a:lstStyle/>
          <a:p>
            <a:endParaRPr lang="en-CA"/>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3991934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dirty="0"/>
              <a:t>Si nous </a:t>
            </a:r>
            <a:r>
              <a:rPr lang="en-US" dirty="0" err="1"/>
              <a:t>délaissons</a:t>
            </a:r>
            <a:r>
              <a:rPr lang="en-US" dirty="0"/>
              <a:t> un </a:t>
            </a:r>
            <a:r>
              <a:rPr lang="en-US" dirty="0" err="1"/>
              <a:t>peu</a:t>
            </a:r>
            <a:r>
              <a:rPr lang="en-US" dirty="0"/>
              <a:t> le sport </a:t>
            </a:r>
            <a:r>
              <a:rPr lang="en-US" dirty="0" err="1"/>
              <a:t>professionnel</a:t>
            </a:r>
            <a:r>
              <a:rPr lang="en-US" dirty="0"/>
              <a:t>  : </a:t>
            </a:r>
            <a:r>
              <a:rPr lang="en-US" dirty="0" err="1"/>
              <a:t>qu'est</a:t>
            </a:r>
            <a:r>
              <a:rPr lang="en-US" dirty="0"/>
              <a:t> </a:t>
            </a:r>
            <a:r>
              <a:rPr lang="en-US" dirty="0" err="1"/>
              <a:t>ce</a:t>
            </a:r>
            <a:r>
              <a:rPr lang="en-US" dirty="0"/>
              <a:t> qui </a:t>
            </a:r>
            <a:r>
              <a:rPr lang="en-US" dirty="0" err="1"/>
              <a:t>en</a:t>
            </a:r>
            <a:r>
              <a:rPr lang="en-US" dirty="0"/>
              <a:t> </a:t>
            </a:r>
            <a:r>
              <a:rPr lang="en-US" dirty="0" err="1"/>
              <a:t>est</a:t>
            </a:r>
            <a:r>
              <a:rPr lang="en-US" dirty="0"/>
              <a:t> pour le </a:t>
            </a:r>
            <a:r>
              <a:rPr lang="en-US" dirty="0" err="1"/>
              <a:t>domaine</a:t>
            </a:r>
            <a:r>
              <a:rPr lang="en-US" dirty="0"/>
              <a:t> de </a:t>
            </a:r>
            <a:r>
              <a:rPr lang="en-US" dirty="0" err="1"/>
              <a:t>l'évaluation</a:t>
            </a:r>
            <a:r>
              <a:rPr lang="en-US" dirty="0"/>
              <a:t> </a:t>
            </a:r>
            <a:r>
              <a:rPr lang="en-US" dirty="0" err="1"/>
              <a:t>municipale</a:t>
            </a:r>
            <a:r>
              <a:rPr lang="en-US" dirty="0"/>
              <a:t>?</a:t>
            </a:r>
          </a:p>
          <a:p>
            <a:pPr lvl="0"/>
            <a:endParaRPr lang="en-US" dirty="0"/>
          </a:p>
          <a:p>
            <a:pPr lvl="0"/>
            <a:r>
              <a:rPr lang="en-US" dirty="0" err="1"/>
              <a:t>Aujourd'hui</a:t>
            </a:r>
            <a:r>
              <a:rPr lang="en-US" dirty="0"/>
              <a:t> au courant de </a:t>
            </a:r>
            <a:r>
              <a:rPr lang="en-US" dirty="0" err="1"/>
              <a:t>cette</a:t>
            </a:r>
            <a:r>
              <a:rPr lang="en-US" dirty="0"/>
              <a:t> </a:t>
            </a:r>
            <a:r>
              <a:rPr lang="en-US" dirty="0" err="1"/>
              <a:t>présentation</a:t>
            </a:r>
            <a:r>
              <a:rPr lang="en-US" dirty="0"/>
              <a:t>, nous </a:t>
            </a:r>
            <a:r>
              <a:rPr lang="en-US" dirty="0" err="1"/>
              <a:t>allons</a:t>
            </a:r>
            <a:r>
              <a:rPr lang="en-US" dirty="0"/>
              <a:t> </a:t>
            </a:r>
            <a:r>
              <a:rPr lang="en-US" dirty="0" err="1"/>
              <a:t>voir</a:t>
            </a:r>
            <a:r>
              <a:rPr lang="en-US" dirty="0"/>
              <a:t> comment </a:t>
            </a:r>
            <a:r>
              <a:rPr lang="en-US" dirty="0" err="1"/>
              <a:t>l'utilisation</a:t>
            </a:r>
            <a:r>
              <a:rPr lang="en-US" dirty="0"/>
              <a:t> des </a:t>
            </a:r>
            <a:r>
              <a:rPr lang="en-US" dirty="0" err="1"/>
              <a:t>données</a:t>
            </a:r>
            <a:r>
              <a:rPr lang="en-US" dirty="0"/>
              <a:t> </a:t>
            </a:r>
            <a:r>
              <a:rPr lang="en-US" dirty="0" err="1"/>
              <a:t>peut</a:t>
            </a:r>
            <a:r>
              <a:rPr lang="en-US" dirty="0"/>
              <a:t> nous aider à prendre de </a:t>
            </a:r>
            <a:r>
              <a:rPr lang="en-US" dirty="0" err="1"/>
              <a:t>meilleures</a:t>
            </a:r>
            <a:r>
              <a:rPr lang="en-US" dirty="0"/>
              <a:t> </a:t>
            </a:r>
            <a:r>
              <a:rPr lang="en-US" dirty="0" err="1"/>
              <a:t>décisions</a:t>
            </a:r>
            <a:r>
              <a:rPr lang="en-US" dirty="0"/>
              <a:t> au </a:t>
            </a:r>
            <a:r>
              <a:rPr lang="en-US" dirty="0" err="1"/>
              <a:t>quotidien</a:t>
            </a:r>
            <a:r>
              <a:rPr lang="en-US" dirty="0"/>
              <a:t>.</a:t>
            </a:r>
          </a:p>
          <a:p>
            <a:pPr lvl="0"/>
            <a:endParaRPr lang="en-US" dirty="0"/>
          </a:p>
          <a:p>
            <a:pPr lvl="0"/>
            <a:r>
              <a:rPr lang="en-US" dirty="0"/>
              <a:t>Je </a:t>
            </a:r>
            <a:r>
              <a:rPr lang="en-US" dirty="0" err="1"/>
              <a:t>crois</a:t>
            </a:r>
            <a:r>
              <a:rPr lang="en-US" dirty="0"/>
              <a:t> que je </a:t>
            </a:r>
            <a:r>
              <a:rPr lang="en-US" dirty="0" err="1"/>
              <a:t>peux</a:t>
            </a:r>
            <a:r>
              <a:rPr lang="en-US" dirty="0"/>
              <a:t> affirmer que de </a:t>
            </a:r>
            <a:r>
              <a:rPr lang="en-US" dirty="0" err="1"/>
              <a:t>tous</a:t>
            </a:r>
            <a:r>
              <a:rPr lang="en-US" dirty="0"/>
              <a:t> les </a:t>
            </a:r>
            <a:r>
              <a:rPr lang="en-US" dirty="0" err="1"/>
              <a:t>professionnels</a:t>
            </a:r>
            <a:r>
              <a:rPr lang="en-US" dirty="0"/>
              <a:t> </a:t>
            </a:r>
            <a:r>
              <a:rPr lang="en-US" dirty="0" err="1"/>
              <a:t>immobilier</a:t>
            </a:r>
            <a:r>
              <a:rPr lang="en-US" dirty="0"/>
              <a:t>, </a:t>
            </a:r>
            <a:r>
              <a:rPr lang="en-US" dirty="0" err="1"/>
              <a:t>l'évaluateur</a:t>
            </a:r>
            <a:r>
              <a:rPr lang="en-US" dirty="0"/>
              <a:t> municipal a  les </a:t>
            </a:r>
            <a:r>
              <a:rPr lang="en-US" dirty="0" err="1"/>
              <a:t>meilleures</a:t>
            </a:r>
            <a:r>
              <a:rPr lang="en-US" dirty="0"/>
              <a:t> </a:t>
            </a:r>
            <a:r>
              <a:rPr lang="en-US" dirty="0" err="1"/>
              <a:t>données</a:t>
            </a:r>
            <a:r>
              <a:rPr lang="en-US" dirty="0"/>
              <a:t> </a:t>
            </a:r>
            <a:r>
              <a:rPr lang="en-US" dirty="0" err="1"/>
              <a:t>immobilières</a:t>
            </a:r>
            <a:r>
              <a:rPr lang="en-US" dirty="0"/>
              <a:t> pour </a:t>
            </a:r>
            <a:r>
              <a:rPr lang="en-US" dirty="0" err="1"/>
              <a:t>analyser</a:t>
            </a:r>
            <a:r>
              <a:rPr lang="en-US" dirty="0"/>
              <a:t> le </a:t>
            </a:r>
            <a:r>
              <a:rPr lang="en-US" dirty="0" err="1"/>
              <a:t>marché</a:t>
            </a:r>
            <a:r>
              <a:rPr lang="en-US" dirty="0"/>
              <a:t>. Ce </a:t>
            </a:r>
            <a:r>
              <a:rPr lang="en-US" dirty="0" err="1"/>
              <a:t>n'est</a:t>
            </a:r>
            <a:r>
              <a:rPr lang="en-US" dirty="0"/>
              <a:t> pas parfait, </a:t>
            </a:r>
            <a:r>
              <a:rPr lang="en-US" dirty="0" err="1"/>
              <a:t>mais</a:t>
            </a:r>
            <a:r>
              <a:rPr lang="en-US" dirty="0"/>
              <a:t> </a:t>
            </a:r>
            <a:r>
              <a:rPr lang="en-US" dirty="0" err="1"/>
              <a:t>si</a:t>
            </a:r>
            <a:r>
              <a:rPr lang="en-US" dirty="0"/>
              <a:t> on se compare, on se console!</a:t>
            </a:r>
          </a:p>
          <a:p>
            <a:pPr lvl="0"/>
            <a:endParaRPr lang="en-US" dirty="0"/>
          </a:p>
          <a:p>
            <a:pPr lvl="0"/>
            <a:r>
              <a:rPr lang="en-US" dirty="0" err="1"/>
              <a:t>Mais</a:t>
            </a:r>
            <a:r>
              <a:rPr lang="en-US" dirty="0"/>
              <a:t> </a:t>
            </a:r>
            <a:r>
              <a:rPr lang="en-US" dirty="0" err="1"/>
              <a:t>en</a:t>
            </a:r>
            <a:r>
              <a:rPr lang="en-US" dirty="0"/>
              <a:t> tant </a:t>
            </a:r>
            <a:r>
              <a:rPr lang="en-US" dirty="0" err="1"/>
              <a:t>qu'évaluateur</a:t>
            </a:r>
            <a:r>
              <a:rPr lang="en-US" dirty="0"/>
              <a:t> comment </a:t>
            </a:r>
            <a:r>
              <a:rPr lang="en-US" dirty="0" err="1"/>
              <a:t>pouvons</a:t>
            </a:r>
            <a:r>
              <a:rPr lang="en-US" dirty="0"/>
              <a:t> nous les </a:t>
            </a:r>
            <a:r>
              <a:rPr lang="en-US" dirty="0" err="1"/>
              <a:t>valoriser</a:t>
            </a:r>
            <a:r>
              <a:rPr lang="en-US" dirty="0"/>
              <a:t> </a:t>
            </a:r>
            <a:r>
              <a:rPr lang="en-US" dirty="0" err="1"/>
              <a:t>ces</a:t>
            </a:r>
            <a:r>
              <a:rPr lang="en-US" dirty="0"/>
              <a:t> </a:t>
            </a:r>
            <a:r>
              <a:rPr lang="en-US" dirty="0" err="1"/>
              <a:t>données</a:t>
            </a:r>
            <a:r>
              <a:rPr lang="en-US" dirty="0"/>
              <a:t>? Comment </a:t>
            </a:r>
            <a:r>
              <a:rPr lang="en-US" dirty="0" err="1"/>
              <a:t>pouvons</a:t>
            </a:r>
            <a:r>
              <a:rPr lang="en-US" dirty="0"/>
              <a:t>-nous les </a:t>
            </a:r>
            <a:r>
              <a:rPr lang="en-US" dirty="0" err="1"/>
              <a:t>utiliser</a:t>
            </a:r>
            <a:r>
              <a:rPr lang="en-US" dirty="0"/>
              <a:t> et les exploiter? Comment </a:t>
            </a:r>
            <a:r>
              <a:rPr lang="en-US" dirty="0" err="1"/>
              <a:t>pouvons</a:t>
            </a:r>
            <a:r>
              <a:rPr lang="en-US" dirty="0"/>
              <a:t> nous </a:t>
            </a:r>
            <a:r>
              <a:rPr lang="en-US" dirty="0" err="1"/>
              <a:t>faciliter</a:t>
            </a:r>
            <a:r>
              <a:rPr lang="en-US" dirty="0"/>
              <a:t> </a:t>
            </a:r>
            <a:r>
              <a:rPr lang="en-US" dirty="0" err="1"/>
              <a:t>notre</a:t>
            </a:r>
            <a:r>
              <a:rPr lang="en-US" dirty="0"/>
              <a:t> travail! Le </a:t>
            </a:r>
            <a:r>
              <a:rPr lang="en-US" dirty="0" err="1"/>
              <a:t>contexte</a:t>
            </a:r>
            <a:r>
              <a:rPr lang="en-US" dirty="0"/>
              <a:t> </a:t>
            </a:r>
            <a:r>
              <a:rPr lang="en-US" dirty="0" err="1"/>
              <a:t>actuel</a:t>
            </a:r>
            <a:r>
              <a:rPr lang="en-US" dirty="0"/>
              <a:t> nous oblige de faire </a:t>
            </a:r>
            <a:r>
              <a:rPr lang="en-US" dirty="0" err="1"/>
              <a:t>mieux</a:t>
            </a:r>
            <a:r>
              <a:rPr lang="en-US" dirty="0"/>
              <a:t>, de </a:t>
            </a:r>
            <a:r>
              <a:rPr lang="en-US" dirty="0" err="1"/>
              <a:t>toujours</a:t>
            </a:r>
            <a:r>
              <a:rPr lang="en-US" dirty="0"/>
              <a:t> </a:t>
            </a:r>
            <a:r>
              <a:rPr lang="en-US" dirty="0" err="1"/>
              <a:t>être</a:t>
            </a:r>
            <a:r>
              <a:rPr lang="en-US" dirty="0"/>
              <a:t> plus efficient.</a:t>
            </a:r>
          </a:p>
          <a:p>
            <a:pPr lvl="0"/>
            <a:endParaRPr lang="en-US" dirty="0"/>
          </a:p>
          <a:p>
            <a:pPr lvl="0"/>
            <a:r>
              <a:rPr lang="en-US" dirty="0" err="1"/>
              <a:t>Donc</a:t>
            </a:r>
            <a:r>
              <a:rPr lang="en-US" dirty="0"/>
              <a:t>, </a:t>
            </a:r>
            <a:r>
              <a:rPr lang="en-US" dirty="0" err="1"/>
              <a:t>notre</a:t>
            </a:r>
            <a:r>
              <a:rPr lang="en-US" dirty="0"/>
              <a:t> </a:t>
            </a:r>
            <a:r>
              <a:rPr lang="en-US" dirty="0" err="1"/>
              <a:t>objectif</a:t>
            </a:r>
            <a:r>
              <a:rPr lang="en-US" dirty="0"/>
              <a:t> pour </a:t>
            </a:r>
            <a:r>
              <a:rPr lang="en-US" dirty="0" err="1"/>
              <a:t>aujourd’hui</a:t>
            </a:r>
            <a:r>
              <a:rPr lang="en-US" dirty="0"/>
              <a:t> sera de </a:t>
            </a:r>
            <a:r>
              <a:rPr lang="en-US" dirty="0" err="1"/>
              <a:t>vous</a:t>
            </a:r>
            <a:r>
              <a:rPr lang="en-US" dirty="0"/>
              <a:t> </a:t>
            </a:r>
            <a:r>
              <a:rPr lang="en-US" dirty="0" err="1"/>
              <a:t>présenter</a:t>
            </a:r>
            <a:r>
              <a:rPr lang="en-US" dirty="0"/>
              <a:t> </a:t>
            </a:r>
            <a:r>
              <a:rPr lang="en-US" dirty="0" err="1"/>
              <a:t>différentes</a:t>
            </a:r>
            <a:r>
              <a:rPr lang="en-US" dirty="0"/>
              <a:t> innovations et </a:t>
            </a:r>
            <a:r>
              <a:rPr lang="en-US" dirty="0" err="1"/>
              <a:t>différents</a:t>
            </a:r>
            <a:r>
              <a:rPr lang="en-US" dirty="0"/>
              <a:t> </a:t>
            </a:r>
            <a:r>
              <a:rPr lang="en-US" dirty="0" err="1"/>
              <a:t>outils</a:t>
            </a:r>
            <a:r>
              <a:rPr lang="en-US" dirty="0"/>
              <a:t> qui </a:t>
            </a:r>
            <a:r>
              <a:rPr lang="en-US" dirty="0" err="1"/>
              <a:t>pourraient</a:t>
            </a:r>
            <a:r>
              <a:rPr lang="en-US" dirty="0"/>
              <a:t> </a:t>
            </a:r>
            <a:r>
              <a:rPr lang="en-US" dirty="0" err="1"/>
              <a:t>vous</a:t>
            </a:r>
            <a:r>
              <a:rPr lang="en-US" dirty="0"/>
              <a:t> aider dans </a:t>
            </a:r>
            <a:r>
              <a:rPr lang="en-US" dirty="0" err="1"/>
              <a:t>votre</a:t>
            </a:r>
            <a:r>
              <a:rPr lang="en-US" dirty="0"/>
              <a:t> travail au </a:t>
            </a:r>
            <a:r>
              <a:rPr lang="en-US" dirty="0" err="1"/>
              <a:t>quotidien</a:t>
            </a:r>
            <a:r>
              <a:rPr lang="en-US" dirty="0"/>
              <a:t>. Tout </a:t>
            </a:r>
            <a:r>
              <a:rPr lang="en-US" dirty="0" err="1"/>
              <a:t>particulièrement</a:t>
            </a:r>
            <a:r>
              <a:rPr lang="en-US" dirty="0"/>
              <a:t>, nous </a:t>
            </a:r>
            <a:r>
              <a:rPr lang="en-US" dirty="0" err="1"/>
              <a:t>nous</a:t>
            </a:r>
            <a:r>
              <a:rPr lang="en-US" dirty="0"/>
              <a:t> </a:t>
            </a:r>
            <a:r>
              <a:rPr lang="en-US" dirty="0" err="1"/>
              <a:t>attarderons</a:t>
            </a:r>
            <a:r>
              <a:rPr lang="en-US" dirty="0"/>
              <a:t> à </a:t>
            </a:r>
            <a:r>
              <a:rPr lang="en-US" dirty="0" err="1"/>
              <a:t>une</a:t>
            </a:r>
            <a:r>
              <a:rPr lang="en-US" dirty="0"/>
              <a:t> </a:t>
            </a:r>
            <a:r>
              <a:rPr lang="en-US" dirty="0" err="1"/>
              <a:t>composante</a:t>
            </a:r>
            <a:r>
              <a:rPr lang="en-US" dirty="0"/>
              <a:t> </a:t>
            </a:r>
            <a:r>
              <a:rPr lang="en-US" dirty="0" err="1"/>
              <a:t>importante</a:t>
            </a:r>
            <a:r>
              <a:rPr lang="en-US" dirty="0"/>
              <a:t> de la </a:t>
            </a:r>
            <a:r>
              <a:rPr lang="en-US" dirty="0" err="1"/>
              <a:t>valeur</a:t>
            </a:r>
            <a:r>
              <a:rPr lang="en-US" dirty="0"/>
              <a:t> </a:t>
            </a:r>
            <a:r>
              <a:rPr lang="en-US" dirty="0" err="1"/>
              <a:t>réelle</a:t>
            </a:r>
            <a:r>
              <a:rPr lang="en-US" dirty="0"/>
              <a:t>, la </a:t>
            </a:r>
            <a:r>
              <a:rPr lang="en-US" dirty="0" err="1"/>
              <a:t>localisation</a:t>
            </a:r>
            <a:r>
              <a:rPr lang="en-US" dirty="0"/>
              <a:t>. </a:t>
            </a:r>
          </a:p>
          <a:p>
            <a:pPr lvl="0"/>
            <a:endParaRPr lang="en-US" dirty="0"/>
          </a:p>
          <a:p>
            <a:pPr lvl="0"/>
            <a:r>
              <a:rPr lang="en-US" dirty="0"/>
              <a:t>Pour </a:t>
            </a:r>
            <a:r>
              <a:rPr lang="en-US" dirty="0" err="1"/>
              <a:t>terminer</a:t>
            </a:r>
            <a:r>
              <a:rPr lang="en-US" dirty="0"/>
              <a:t>, nous </a:t>
            </a:r>
            <a:r>
              <a:rPr lang="en-US" dirty="0" err="1"/>
              <a:t>allons</a:t>
            </a:r>
            <a:r>
              <a:rPr lang="en-US" dirty="0"/>
              <a:t> </a:t>
            </a:r>
            <a:r>
              <a:rPr lang="en-US" dirty="0" err="1"/>
              <a:t>discuter</a:t>
            </a:r>
            <a:r>
              <a:rPr lang="en-US" dirty="0"/>
              <a:t> de comment </a:t>
            </a:r>
            <a:r>
              <a:rPr lang="en-US" dirty="0" err="1"/>
              <a:t>vous</a:t>
            </a:r>
            <a:r>
              <a:rPr lang="en-US" dirty="0"/>
              <a:t> </a:t>
            </a:r>
            <a:r>
              <a:rPr lang="en-US" dirty="0" err="1"/>
              <a:t>pouvez</a:t>
            </a:r>
            <a:r>
              <a:rPr lang="en-US" dirty="0"/>
              <a:t> de </a:t>
            </a:r>
            <a:r>
              <a:rPr lang="en-US" dirty="0" err="1"/>
              <a:t>votre</a:t>
            </a:r>
            <a:r>
              <a:rPr lang="en-US" dirty="0"/>
              <a:t> </a:t>
            </a:r>
            <a:r>
              <a:rPr lang="en-US" dirty="0" err="1"/>
              <a:t>côté</a:t>
            </a:r>
            <a:r>
              <a:rPr lang="en-US" dirty="0"/>
              <a:t> </a:t>
            </a:r>
            <a:r>
              <a:rPr lang="en-US" dirty="0" err="1"/>
              <a:t>intégrer</a:t>
            </a:r>
            <a:r>
              <a:rPr lang="en-US" dirty="0"/>
              <a:t> </a:t>
            </a:r>
            <a:r>
              <a:rPr lang="en-US" dirty="0" err="1"/>
              <a:t>ces</a:t>
            </a:r>
            <a:r>
              <a:rPr lang="en-US" dirty="0"/>
              <a:t> </a:t>
            </a:r>
            <a:r>
              <a:rPr lang="en-US" dirty="0" err="1"/>
              <a:t>outils</a:t>
            </a:r>
            <a:r>
              <a:rPr lang="en-US" dirty="0"/>
              <a:t> et </a:t>
            </a:r>
            <a:r>
              <a:rPr lang="en-US" dirty="0" err="1"/>
              <a:t>ces</a:t>
            </a:r>
            <a:r>
              <a:rPr lang="en-US" dirty="0"/>
              <a:t> innovations à </a:t>
            </a:r>
            <a:r>
              <a:rPr lang="en-US" dirty="0" err="1"/>
              <a:t>votre</a:t>
            </a:r>
            <a:r>
              <a:rPr lang="en-US" dirty="0"/>
              <a:t> pratique </a:t>
            </a:r>
            <a:r>
              <a:rPr lang="en-US" dirty="0" err="1"/>
              <a:t>professionnelle</a:t>
            </a:r>
            <a:r>
              <a:rPr lang="en-US" dirty="0"/>
              <a:t>.</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dirty="0"/>
              <a:t>Je </a:t>
            </a:r>
            <a:r>
              <a:rPr lang="en-US" dirty="0" err="1"/>
              <a:t>n'ai</a:t>
            </a:r>
            <a:r>
              <a:rPr lang="en-US" dirty="0"/>
              <a:t> </a:t>
            </a:r>
            <a:r>
              <a:rPr lang="en-US" dirty="0" err="1"/>
              <a:t>probablement</a:t>
            </a:r>
            <a:r>
              <a:rPr lang="en-US" dirty="0"/>
              <a:t> pas </a:t>
            </a:r>
            <a:r>
              <a:rPr lang="en-US" dirty="0" err="1"/>
              <a:t>l'expérience</a:t>
            </a:r>
            <a:r>
              <a:rPr lang="en-US" dirty="0"/>
              <a:t> de </a:t>
            </a:r>
            <a:r>
              <a:rPr lang="en-US" dirty="0" err="1"/>
              <a:t>plusieurs</a:t>
            </a:r>
            <a:r>
              <a:rPr lang="en-US" dirty="0"/>
              <a:t> </a:t>
            </a:r>
            <a:r>
              <a:rPr lang="en-US" dirty="0" err="1"/>
              <a:t>d'entre</a:t>
            </a:r>
            <a:r>
              <a:rPr lang="en-US" dirty="0"/>
              <a:t> </a:t>
            </a:r>
            <a:r>
              <a:rPr lang="en-US" dirty="0" err="1"/>
              <a:t>vous</a:t>
            </a:r>
            <a:r>
              <a:rPr lang="en-US" dirty="0"/>
              <a:t>, </a:t>
            </a:r>
            <a:r>
              <a:rPr lang="en-US" dirty="0" err="1"/>
              <a:t>mais</a:t>
            </a:r>
            <a:r>
              <a:rPr lang="en-US" dirty="0"/>
              <a:t> </a:t>
            </a:r>
            <a:r>
              <a:rPr lang="en-US" dirty="0" err="1"/>
              <a:t>l'un</a:t>
            </a:r>
            <a:r>
              <a:rPr lang="en-US" dirty="0"/>
              <a:t> de </a:t>
            </a:r>
            <a:r>
              <a:rPr lang="en-US" dirty="0" err="1"/>
              <a:t>mes</a:t>
            </a:r>
            <a:r>
              <a:rPr lang="en-US" dirty="0"/>
              <a:t> premiers </a:t>
            </a:r>
            <a:r>
              <a:rPr lang="en-US" dirty="0" err="1"/>
              <a:t>constats</a:t>
            </a:r>
            <a:r>
              <a:rPr lang="en-US" dirty="0"/>
              <a:t> </a:t>
            </a:r>
            <a:r>
              <a:rPr lang="en-US" dirty="0" err="1"/>
              <a:t>lorsque</a:t>
            </a:r>
            <a:r>
              <a:rPr lang="en-US" dirty="0"/>
              <a:t> </a:t>
            </a:r>
            <a:r>
              <a:rPr lang="en-US" dirty="0" err="1"/>
              <a:t>j'ai</a:t>
            </a:r>
            <a:r>
              <a:rPr lang="en-US" dirty="0"/>
              <a:t> </a:t>
            </a:r>
            <a:r>
              <a:rPr lang="en-US" dirty="0" err="1"/>
              <a:t>déposé</a:t>
            </a:r>
            <a:r>
              <a:rPr lang="en-US" dirty="0"/>
              <a:t> </a:t>
            </a:r>
            <a:r>
              <a:rPr lang="en-US" dirty="0" err="1"/>
              <a:t>mon</a:t>
            </a:r>
            <a:r>
              <a:rPr lang="en-US" dirty="0"/>
              <a:t> premier </a:t>
            </a:r>
            <a:r>
              <a:rPr lang="en-US" dirty="0" err="1"/>
              <a:t>rôle</a:t>
            </a:r>
            <a:r>
              <a:rPr lang="en-US" dirty="0"/>
              <a:t> </a:t>
            </a:r>
            <a:r>
              <a:rPr lang="en-US" dirty="0" err="1"/>
              <a:t>d'évaluation</a:t>
            </a:r>
            <a:r>
              <a:rPr lang="en-US" dirty="0"/>
              <a:t>, a </a:t>
            </a:r>
            <a:r>
              <a:rPr lang="en-US" dirty="0" err="1"/>
              <a:t>été</a:t>
            </a:r>
            <a:r>
              <a:rPr lang="en-US" dirty="0"/>
              <a:t> le manque </a:t>
            </a:r>
            <a:r>
              <a:rPr lang="en-US" dirty="0" err="1"/>
              <a:t>d'outils</a:t>
            </a:r>
            <a:r>
              <a:rPr lang="en-US" dirty="0"/>
              <a:t> que les évaluateurs municipaux </a:t>
            </a:r>
            <a:r>
              <a:rPr lang="en-US" dirty="0" err="1"/>
              <a:t>ont</a:t>
            </a:r>
            <a:r>
              <a:rPr lang="en-US" dirty="0"/>
              <a:t> pour </a:t>
            </a:r>
            <a:r>
              <a:rPr lang="en-US" dirty="0" err="1"/>
              <a:t>dégager</a:t>
            </a:r>
            <a:r>
              <a:rPr lang="en-US" dirty="0"/>
              <a:t> des </a:t>
            </a:r>
            <a:r>
              <a:rPr lang="en-US" dirty="0" err="1"/>
              <a:t>valeurs</a:t>
            </a:r>
            <a:r>
              <a:rPr lang="en-US" dirty="0"/>
              <a:t> </a:t>
            </a:r>
            <a:r>
              <a:rPr lang="en-US" dirty="0" err="1"/>
              <a:t>contributives</a:t>
            </a:r>
            <a:r>
              <a:rPr lang="en-US" dirty="0"/>
              <a:t>, </a:t>
            </a:r>
            <a:r>
              <a:rPr lang="en-US" dirty="0" err="1"/>
              <a:t>mais</a:t>
            </a:r>
            <a:r>
              <a:rPr lang="en-US" dirty="0"/>
              <a:t> plus </a:t>
            </a:r>
            <a:r>
              <a:rPr lang="en-US" dirty="0" err="1"/>
              <a:t>particulièrement</a:t>
            </a:r>
            <a:r>
              <a:rPr lang="en-US" dirty="0"/>
              <a:t> la </a:t>
            </a:r>
            <a:r>
              <a:rPr lang="en-US" dirty="0" err="1"/>
              <a:t>valeur</a:t>
            </a:r>
            <a:r>
              <a:rPr lang="en-US" dirty="0"/>
              <a:t> contributive de la </a:t>
            </a:r>
            <a:r>
              <a:rPr lang="en-US" dirty="0" err="1"/>
              <a:t>localisation</a:t>
            </a:r>
            <a:r>
              <a:rPr lang="en-US" dirty="0"/>
              <a:t>.</a:t>
            </a:r>
          </a:p>
          <a:p>
            <a:pPr lvl="0"/>
            <a:endParaRPr lang="en-US" dirty="0"/>
          </a:p>
          <a:p>
            <a:pPr lvl="0"/>
            <a:r>
              <a:rPr lang="en-US" dirty="0" err="1"/>
              <a:t>L'approche</a:t>
            </a:r>
            <a:r>
              <a:rPr lang="en-US" dirty="0"/>
              <a:t> </a:t>
            </a:r>
            <a:r>
              <a:rPr lang="en-US" dirty="0" err="1"/>
              <a:t>traditionnelle</a:t>
            </a:r>
            <a:r>
              <a:rPr lang="en-US" dirty="0"/>
              <a:t> </a:t>
            </a:r>
            <a:r>
              <a:rPr lang="en-US" dirty="0" err="1"/>
              <a:t>c'est</a:t>
            </a:r>
            <a:r>
              <a:rPr lang="en-US" dirty="0"/>
              <a:t> de se </a:t>
            </a:r>
            <a:r>
              <a:rPr lang="en-US" dirty="0" err="1"/>
              <a:t>tourner</a:t>
            </a:r>
            <a:r>
              <a:rPr lang="en-US" dirty="0"/>
              <a:t> </a:t>
            </a:r>
            <a:r>
              <a:rPr lang="en-US" dirty="0" err="1"/>
              <a:t>vers</a:t>
            </a:r>
            <a:r>
              <a:rPr lang="en-US" dirty="0"/>
              <a:t> les ventes de terrain! </a:t>
            </a:r>
            <a:r>
              <a:rPr lang="en-US" dirty="0" err="1"/>
              <a:t>Mais</a:t>
            </a:r>
            <a:r>
              <a:rPr lang="en-US" dirty="0"/>
              <a:t> les ventes de terrain </a:t>
            </a:r>
            <a:r>
              <a:rPr lang="en-US" dirty="0" err="1"/>
              <a:t>sont</a:t>
            </a:r>
            <a:r>
              <a:rPr lang="en-US" dirty="0"/>
              <a:t> de plus </a:t>
            </a:r>
            <a:r>
              <a:rPr lang="en-US" dirty="0" err="1"/>
              <a:t>en</a:t>
            </a:r>
            <a:r>
              <a:rPr lang="en-US" dirty="0"/>
              <a:t> plus rare!!! Tout </a:t>
            </a:r>
            <a:r>
              <a:rPr lang="en-US" dirty="0" err="1"/>
              <a:t>particulièrement</a:t>
            </a:r>
            <a:r>
              <a:rPr lang="en-US" dirty="0"/>
              <a:t> dans les zones </a:t>
            </a:r>
            <a:r>
              <a:rPr lang="en-US" dirty="0" err="1"/>
              <a:t>densifiés</a:t>
            </a:r>
            <a:r>
              <a:rPr lang="en-US" dirty="0"/>
              <a:t> et </a:t>
            </a:r>
            <a:r>
              <a:rPr lang="en-US" dirty="0" err="1"/>
              <a:t>ces</a:t>
            </a:r>
            <a:r>
              <a:rPr lang="en-US" dirty="0"/>
              <a:t> ventes </a:t>
            </a:r>
            <a:r>
              <a:rPr lang="en-US" dirty="0" err="1"/>
              <a:t>sont</a:t>
            </a:r>
            <a:r>
              <a:rPr lang="en-US" dirty="0"/>
              <a:t> </a:t>
            </a:r>
            <a:r>
              <a:rPr lang="en-US" dirty="0" err="1"/>
              <a:t>souvent</a:t>
            </a:r>
            <a:r>
              <a:rPr lang="en-US" dirty="0"/>
              <a:t> pour des usages à plus forte </a:t>
            </a:r>
            <a:r>
              <a:rPr lang="en-US" dirty="0" err="1"/>
              <a:t>densité</a:t>
            </a:r>
            <a:r>
              <a:rPr lang="en-US" dirty="0"/>
              <a:t> que </a:t>
            </a:r>
            <a:r>
              <a:rPr lang="en-US" dirty="0" err="1"/>
              <a:t>ce</a:t>
            </a:r>
            <a:r>
              <a:rPr lang="en-US" dirty="0"/>
              <a:t> </a:t>
            </a:r>
            <a:r>
              <a:rPr lang="en-US" dirty="0" err="1"/>
              <a:t>dont</a:t>
            </a:r>
            <a:r>
              <a:rPr lang="en-US" dirty="0"/>
              <a:t> nous </a:t>
            </a:r>
            <a:r>
              <a:rPr lang="en-US" dirty="0" err="1"/>
              <a:t>avons</a:t>
            </a:r>
            <a:r>
              <a:rPr lang="en-US" dirty="0"/>
              <a:t> à </a:t>
            </a:r>
            <a:r>
              <a:rPr lang="en-US" dirty="0" err="1"/>
              <a:t>évaluer</a:t>
            </a:r>
            <a:r>
              <a:rPr lang="en-US" dirty="0"/>
              <a:t>. Ce qui </a:t>
            </a:r>
            <a:r>
              <a:rPr lang="en-US" dirty="0" err="1"/>
              <a:t>fonctionnait</a:t>
            </a:r>
            <a:r>
              <a:rPr lang="en-US" dirty="0"/>
              <a:t> </a:t>
            </a:r>
            <a:r>
              <a:rPr lang="en-US" dirty="0" err="1"/>
              <a:t>auparavant</a:t>
            </a:r>
            <a:r>
              <a:rPr lang="en-US" dirty="0"/>
              <a:t>, ne </a:t>
            </a:r>
            <a:r>
              <a:rPr lang="en-US" dirty="0" err="1"/>
              <a:t>fonctionne</a:t>
            </a:r>
            <a:r>
              <a:rPr lang="en-US" dirty="0"/>
              <a:t> plus... à tout le </a:t>
            </a:r>
            <a:r>
              <a:rPr lang="en-US" dirty="0" err="1"/>
              <a:t>moins</a:t>
            </a:r>
            <a:r>
              <a:rPr lang="en-US" dirty="0"/>
              <a:t>, de </a:t>
            </a:r>
            <a:r>
              <a:rPr lang="en-US" dirty="0" err="1"/>
              <a:t>moins</a:t>
            </a:r>
            <a:r>
              <a:rPr lang="en-US" dirty="0"/>
              <a:t> </a:t>
            </a:r>
            <a:r>
              <a:rPr lang="en-US" dirty="0" err="1"/>
              <a:t>en</a:t>
            </a:r>
            <a:r>
              <a:rPr lang="en-US" dirty="0"/>
              <a:t> </a:t>
            </a:r>
            <a:r>
              <a:rPr lang="en-US" dirty="0" err="1"/>
              <a:t>mois</a:t>
            </a:r>
            <a:r>
              <a:rPr lang="en-US" dirty="0"/>
              <a:t>.</a:t>
            </a:r>
          </a:p>
          <a:p>
            <a:pPr lvl="0"/>
            <a:endParaRPr lang="en-US" dirty="0"/>
          </a:p>
          <a:p>
            <a:pPr lvl="0"/>
            <a:r>
              <a:rPr lang="en-US" dirty="0"/>
              <a:t>Pour </a:t>
            </a:r>
            <a:r>
              <a:rPr lang="en-US" dirty="0" err="1"/>
              <a:t>moi</a:t>
            </a:r>
            <a:r>
              <a:rPr lang="en-US" dirty="0"/>
              <a:t>, </a:t>
            </a:r>
            <a:r>
              <a:rPr lang="en-US" dirty="0" err="1"/>
              <a:t>ça</a:t>
            </a:r>
            <a:r>
              <a:rPr lang="en-US" dirty="0"/>
              <a:t> </a:t>
            </a:r>
            <a:r>
              <a:rPr lang="en-US" dirty="0" err="1"/>
              <a:t>été</a:t>
            </a:r>
            <a:r>
              <a:rPr lang="en-US" dirty="0"/>
              <a:t> un </a:t>
            </a:r>
            <a:r>
              <a:rPr lang="en-US" dirty="0" err="1"/>
              <a:t>constat</a:t>
            </a:r>
            <a:r>
              <a:rPr lang="en-US" dirty="0"/>
              <a:t> </a:t>
            </a:r>
            <a:r>
              <a:rPr lang="en-US" dirty="0" err="1"/>
              <a:t>frappant</a:t>
            </a:r>
            <a:r>
              <a:rPr lang="en-US" dirty="0"/>
              <a:t>. </a:t>
            </a:r>
            <a:r>
              <a:rPr lang="en-US" dirty="0" err="1"/>
              <a:t>C'est</a:t>
            </a:r>
            <a:r>
              <a:rPr lang="en-US" dirty="0"/>
              <a:t> à </a:t>
            </a:r>
            <a:r>
              <a:rPr lang="en-US" dirty="0" err="1"/>
              <a:t>ce</a:t>
            </a:r>
            <a:r>
              <a:rPr lang="en-US" dirty="0"/>
              <a:t> moment que à </a:t>
            </a:r>
            <a:r>
              <a:rPr lang="en-US" dirty="0" err="1"/>
              <a:t>chercher</a:t>
            </a:r>
            <a:r>
              <a:rPr lang="en-US" dirty="0"/>
              <a:t> pour </a:t>
            </a:r>
            <a:r>
              <a:rPr lang="en-US" dirty="0" err="1"/>
              <a:t>trouver</a:t>
            </a:r>
            <a:r>
              <a:rPr lang="en-US" dirty="0"/>
              <a:t> des </a:t>
            </a:r>
            <a:r>
              <a:rPr lang="en-US" dirty="0" err="1"/>
              <a:t>outils</a:t>
            </a:r>
            <a:r>
              <a:rPr lang="en-US" dirty="0"/>
              <a:t> et </a:t>
            </a:r>
            <a:r>
              <a:rPr lang="en-US" dirty="0" err="1"/>
              <a:t>m'aider</a:t>
            </a:r>
            <a:r>
              <a:rPr lang="en-US" dirty="0"/>
              <a:t> à </a:t>
            </a:r>
            <a:r>
              <a:rPr lang="en-US" dirty="0" err="1"/>
              <a:t>mieux</a:t>
            </a:r>
            <a:r>
              <a:rPr lang="en-US" dirty="0"/>
              <a:t> faire, à </a:t>
            </a:r>
            <a:r>
              <a:rPr lang="en-US" dirty="0" err="1"/>
              <a:t>améliorer</a:t>
            </a:r>
            <a:r>
              <a:rPr lang="en-US" dirty="0"/>
              <a:t> ma pratique. </a:t>
            </a:r>
          </a:p>
          <a:p>
            <a:pPr lvl="0"/>
            <a:endParaRPr lang="en-US" dirty="0"/>
          </a:p>
          <a:p>
            <a:pPr lvl="0"/>
            <a:r>
              <a:rPr lang="en-US" dirty="0"/>
              <a:t>On </a:t>
            </a:r>
            <a:r>
              <a:rPr lang="en-US" dirty="0" err="1"/>
              <a:t>apprend</a:t>
            </a:r>
            <a:r>
              <a:rPr lang="en-US" dirty="0"/>
              <a:t> pas à un </a:t>
            </a:r>
            <a:r>
              <a:rPr lang="en-US" dirty="0" err="1"/>
              <a:t>vieux</a:t>
            </a:r>
            <a:r>
              <a:rPr lang="en-US" dirty="0"/>
              <a:t> singe comment faire des grimaces, </a:t>
            </a:r>
            <a:r>
              <a:rPr lang="en-US" dirty="0" err="1"/>
              <a:t>mais</a:t>
            </a:r>
            <a:r>
              <a:rPr lang="en-US" dirty="0"/>
              <a:t> </a:t>
            </a:r>
            <a:r>
              <a:rPr lang="en-US" dirty="0" err="1"/>
              <a:t>comme</a:t>
            </a:r>
            <a:r>
              <a:rPr lang="en-US" dirty="0"/>
              <a:t> le </a:t>
            </a:r>
            <a:r>
              <a:rPr lang="en-US" dirty="0" err="1"/>
              <a:t>veille</a:t>
            </a:r>
            <a:r>
              <a:rPr lang="en-US" dirty="0"/>
              <a:t> adage le </a:t>
            </a:r>
            <a:r>
              <a:rPr lang="en-US" dirty="0" err="1"/>
              <a:t>mentionne</a:t>
            </a:r>
            <a:r>
              <a:rPr lang="en-US" dirty="0"/>
              <a:t> </a:t>
            </a:r>
            <a:r>
              <a:rPr lang="en-US" dirty="0" err="1"/>
              <a:t>si</a:t>
            </a:r>
            <a:r>
              <a:rPr lang="en-US" dirty="0"/>
              <a:t> bien, </a:t>
            </a:r>
            <a:r>
              <a:rPr lang="en-US" dirty="0" err="1"/>
              <a:t>en</a:t>
            </a:r>
            <a:r>
              <a:rPr lang="en-US" dirty="0"/>
              <a:t> </a:t>
            </a:r>
            <a:r>
              <a:rPr lang="en-US" dirty="0" err="1"/>
              <a:t>immobilier</a:t>
            </a:r>
            <a:r>
              <a:rPr lang="en-US" dirty="0"/>
              <a:t> </a:t>
            </a:r>
            <a:r>
              <a:rPr lang="en-US" dirty="0" err="1"/>
              <a:t>ce</a:t>
            </a:r>
            <a:r>
              <a:rPr lang="en-US" dirty="0"/>
              <a:t> </a:t>
            </a:r>
            <a:r>
              <a:rPr lang="en-US" dirty="0" err="1"/>
              <a:t>qu'il</a:t>
            </a:r>
            <a:r>
              <a:rPr lang="en-US" dirty="0"/>
              <a:t> y a de plus important se </a:t>
            </a:r>
            <a:r>
              <a:rPr lang="en-US" dirty="0" err="1"/>
              <a:t>sont</a:t>
            </a:r>
            <a:r>
              <a:rPr lang="en-US" dirty="0"/>
              <a:t> les 3 `L` : la </a:t>
            </a:r>
            <a:r>
              <a:rPr lang="en-US" dirty="0" err="1"/>
              <a:t>localisation</a:t>
            </a:r>
            <a:r>
              <a:rPr lang="en-US" dirty="0"/>
              <a:t>, la </a:t>
            </a:r>
            <a:r>
              <a:rPr lang="en-US" dirty="0" err="1"/>
              <a:t>localisation</a:t>
            </a:r>
            <a:r>
              <a:rPr lang="en-US" dirty="0"/>
              <a:t> et la </a:t>
            </a:r>
            <a:r>
              <a:rPr lang="en-US" dirty="0" err="1"/>
              <a:t>localisation</a:t>
            </a:r>
            <a:r>
              <a:rPr lang="en-US" dirty="0"/>
              <a:t>.</a:t>
            </a:r>
          </a:p>
          <a:p>
            <a:pPr lvl="0"/>
            <a:endParaRPr lang="en-US" dirty="0"/>
          </a:p>
          <a:p>
            <a:pPr lvl="0"/>
            <a:r>
              <a:rPr lang="en-US" dirty="0" err="1"/>
              <a:t>Mais</a:t>
            </a:r>
            <a:r>
              <a:rPr lang="en-US" dirty="0"/>
              <a:t> </a:t>
            </a:r>
            <a:r>
              <a:rPr lang="en-US" dirty="0" err="1"/>
              <a:t>malheureusement</a:t>
            </a:r>
            <a:r>
              <a:rPr lang="en-US" dirty="0"/>
              <a:t>, nous </a:t>
            </a:r>
            <a:r>
              <a:rPr lang="en-US" dirty="0" err="1"/>
              <a:t>avons</a:t>
            </a:r>
            <a:r>
              <a:rPr lang="en-US" dirty="0"/>
              <a:t> </a:t>
            </a:r>
            <a:r>
              <a:rPr lang="en-US" dirty="0" err="1"/>
              <a:t>définitivement</a:t>
            </a:r>
            <a:r>
              <a:rPr lang="en-US" dirty="0"/>
              <a:t> un </a:t>
            </a:r>
            <a:r>
              <a:rPr lang="en-US" dirty="0" err="1"/>
              <a:t>problème</a:t>
            </a:r>
            <a:r>
              <a:rPr lang="en-US" dirty="0"/>
              <a:t> à </a:t>
            </a:r>
            <a:r>
              <a:rPr lang="en-US" dirty="0" err="1"/>
              <a:t>mesurer</a:t>
            </a:r>
            <a:r>
              <a:rPr lang="en-US" dirty="0"/>
              <a:t> la </a:t>
            </a:r>
            <a:r>
              <a:rPr lang="en-US" dirty="0" err="1"/>
              <a:t>valeur</a:t>
            </a:r>
            <a:r>
              <a:rPr lang="en-US" dirty="0"/>
              <a:t> de la </a:t>
            </a:r>
            <a:r>
              <a:rPr lang="en-US" dirty="0" err="1"/>
              <a:t>localisation</a:t>
            </a:r>
            <a:r>
              <a:rPr lang="en-US" dirty="0"/>
              <a:t>.</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5336399" cy="262890"/>
          </a:xfrm>
          <a:prstGeom prst="rect">
            <a:avLst/>
          </a:prstGeom>
        </p:spPr>
        <p:txBody>
          <a:bodyPr vert="horz" lIns="92824" tIns="46412" rIns="92824" bIns="46412" rtlCol="0"/>
          <a:lstStyle>
            <a:lvl1pPr algn="l">
              <a:defRPr sz="1200"/>
            </a:lvl1pPr>
          </a:lstStyle>
          <a:p>
            <a:endParaRPr lang="cs-CZ"/>
          </a:p>
        </p:txBody>
      </p:sp>
      <p:sp>
        <p:nvSpPr>
          <p:cNvPr id="3" name="Date Placeholder 2"/>
          <p:cNvSpPr>
            <a:spLocks noGrp="1"/>
          </p:cNvSpPr>
          <p:nvPr>
            <p:ph type="dt" idx="1"/>
          </p:nvPr>
        </p:nvSpPr>
        <p:spPr>
          <a:xfrm>
            <a:off x="6976230" y="2"/>
            <a:ext cx="5336399" cy="262890"/>
          </a:xfrm>
          <a:prstGeom prst="rect">
            <a:avLst/>
          </a:prstGeom>
        </p:spPr>
        <p:txBody>
          <a:bodyPr vert="horz" lIns="92824" tIns="46412" rIns="92824" bIns="46412" rtlCol="0"/>
          <a:lstStyle>
            <a:lvl1pPr algn="r">
              <a:defRPr sz="1200"/>
            </a:lvl1pPr>
          </a:lstStyle>
          <a:p>
            <a:fld id="{B7268E1E-0E44-426D-905E-8AD9B19D2182}" type="datetimeFigureOut">
              <a:rPr lang="cs-CZ" smtClean="0"/>
              <a:t>30.05.2022</a:t>
            </a:fld>
            <a:endParaRPr lang="cs-CZ"/>
          </a:p>
        </p:txBody>
      </p:sp>
      <p:sp>
        <p:nvSpPr>
          <p:cNvPr id="4" name="Slide Image Placeholder 3"/>
          <p:cNvSpPr>
            <a:spLocks noGrp="1" noRot="1" noChangeAspect="1"/>
          </p:cNvSpPr>
          <p:nvPr>
            <p:ph type="sldImg" idx="2"/>
          </p:nvPr>
        </p:nvSpPr>
        <p:spPr>
          <a:xfrm>
            <a:off x="4406900" y="392113"/>
            <a:ext cx="3500438" cy="1968500"/>
          </a:xfrm>
          <a:prstGeom prst="rect">
            <a:avLst/>
          </a:prstGeom>
          <a:noFill/>
          <a:ln w="12700">
            <a:solidFill>
              <a:prstClr val="black"/>
            </a:solidFill>
          </a:ln>
        </p:spPr>
        <p:txBody>
          <a:bodyPr vert="horz" lIns="92824" tIns="46412" rIns="92824" bIns="46412" rtlCol="0" anchor="ctr"/>
          <a:lstStyle/>
          <a:p>
            <a:endParaRPr lang="cs-CZ"/>
          </a:p>
        </p:txBody>
      </p:sp>
      <p:sp>
        <p:nvSpPr>
          <p:cNvPr id="5" name="Notes Placeholder 4"/>
          <p:cNvSpPr>
            <a:spLocks noGrp="1"/>
          </p:cNvSpPr>
          <p:nvPr>
            <p:ph type="body" sz="quarter" idx="3"/>
          </p:nvPr>
        </p:nvSpPr>
        <p:spPr>
          <a:xfrm>
            <a:off x="1231477" y="2492587"/>
            <a:ext cx="9851813" cy="2362360"/>
          </a:xfrm>
          <a:prstGeom prst="rect">
            <a:avLst/>
          </a:prstGeom>
        </p:spPr>
        <p:txBody>
          <a:bodyPr vert="horz" lIns="92824" tIns="46412" rIns="92824" bIns="46412" rtlCol="0"/>
          <a:lstStyle/>
          <a:p>
            <a:pPr lvl="0"/>
            <a:r>
              <a:rPr lang="en-US" dirty="0"/>
              <a:t>Je ne </a:t>
            </a:r>
            <a:r>
              <a:rPr lang="en-US" dirty="0" err="1"/>
              <a:t>crois</a:t>
            </a:r>
            <a:r>
              <a:rPr lang="en-US" dirty="0"/>
              <a:t> pas de que </a:t>
            </a:r>
            <a:r>
              <a:rPr lang="en-US" dirty="0" err="1"/>
              <a:t>j'ai</a:t>
            </a:r>
            <a:r>
              <a:rPr lang="en-US" dirty="0"/>
              <a:t> </a:t>
            </a:r>
            <a:r>
              <a:rPr lang="en-US" dirty="0" err="1"/>
              <a:t>besoin</a:t>
            </a:r>
            <a:r>
              <a:rPr lang="en-US" dirty="0"/>
              <a:t> de </a:t>
            </a:r>
            <a:r>
              <a:rPr lang="en-US" dirty="0" err="1"/>
              <a:t>vous</a:t>
            </a:r>
            <a:r>
              <a:rPr lang="en-US" dirty="0"/>
              <a:t> </a:t>
            </a:r>
            <a:r>
              <a:rPr lang="en-US" dirty="0" err="1"/>
              <a:t>expliquer</a:t>
            </a:r>
            <a:r>
              <a:rPr lang="en-US" dirty="0"/>
              <a:t> de long </a:t>
            </a:r>
            <a:r>
              <a:rPr lang="en-US" dirty="0" err="1"/>
              <a:t>en</a:t>
            </a:r>
            <a:r>
              <a:rPr lang="en-US" dirty="0"/>
              <a:t> large le concept des </a:t>
            </a:r>
            <a:r>
              <a:rPr lang="en-US" dirty="0" err="1"/>
              <a:t>unités</a:t>
            </a:r>
            <a:r>
              <a:rPr lang="en-US" dirty="0"/>
              <a:t> de </a:t>
            </a:r>
            <a:r>
              <a:rPr lang="en-US" dirty="0" err="1"/>
              <a:t>voisinage</a:t>
            </a:r>
            <a:r>
              <a:rPr lang="en-US" dirty="0"/>
              <a:t>. </a:t>
            </a:r>
            <a:r>
              <a:rPr lang="en-US" dirty="0" err="1"/>
              <a:t>Mais</a:t>
            </a:r>
            <a:r>
              <a:rPr lang="en-US" dirty="0"/>
              <a:t>, </a:t>
            </a:r>
            <a:r>
              <a:rPr lang="en-US" dirty="0" err="1"/>
              <a:t>ce</a:t>
            </a:r>
            <a:r>
              <a:rPr lang="en-US" dirty="0"/>
              <a:t> que je </a:t>
            </a:r>
            <a:r>
              <a:rPr lang="en-US" dirty="0" err="1"/>
              <a:t>veux</a:t>
            </a:r>
            <a:r>
              <a:rPr lang="en-US" dirty="0"/>
              <a:t> </a:t>
            </a:r>
            <a:r>
              <a:rPr lang="en-US" dirty="0" err="1"/>
              <a:t>plutôt</a:t>
            </a:r>
            <a:r>
              <a:rPr lang="en-US" dirty="0"/>
              <a:t>, </a:t>
            </a:r>
            <a:r>
              <a:rPr lang="en-US" dirty="0" err="1"/>
              <a:t>c'est</a:t>
            </a:r>
            <a:r>
              <a:rPr lang="en-US" dirty="0"/>
              <a:t> de </a:t>
            </a:r>
            <a:r>
              <a:rPr lang="en-US" dirty="0" err="1"/>
              <a:t>vous</a:t>
            </a:r>
            <a:r>
              <a:rPr lang="en-US" dirty="0"/>
              <a:t> </a:t>
            </a:r>
            <a:r>
              <a:rPr lang="en-US" dirty="0" err="1"/>
              <a:t>parler</a:t>
            </a:r>
            <a:r>
              <a:rPr lang="en-US" dirty="0"/>
              <a:t> de </a:t>
            </a:r>
            <a:r>
              <a:rPr lang="en-US" dirty="0" err="1"/>
              <a:t>sa</a:t>
            </a:r>
            <a:r>
              <a:rPr lang="en-US" dirty="0"/>
              <a:t> </a:t>
            </a:r>
            <a:r>
              <a:rPr lang="en-US" dirty="0" err="1"/>
              <a:t>difficulté</a:t>
            </a:r>
            <a:r>
              <a:rPr lang="en-US" dirty="0"/>
              <a:t> </a:t>
            </a:r>
            <a:r>
              <a:rPr lang="en-US" dirty="0" err="1"/>
              <a:t>d'application</a:t>
            </a:r>
            <a:r>
              <a:rPr lang="en-US" dirty="0"/>
              <a:t>. Si nous </a:t>
            </a:r>
            <a:r>
              <a:rPr lang="en-US" dirty="0" err="1"/>
              <a:t>lisons</a:t>
            </a:r>
            <a:r>
              <a:rPr lang="en-US" dirty="0"/>
              <a:t> la </a:t>
            </a:r>
            <a:r>
              <a:rPr lang="en-US" dirty="0" err="1"/>
              <a:t>définition</a:t>
            </a:r>
            <a:r>
              <a:rPr lang="en-US" dirty="0"/>
              <a:t> du </a:t>
            </a:r>
            <a:r>
              <a:rPr lang="en-US" dirty="0" err="1"/>
              <a:t>manuel</a:t>
            </a:r>
            <a:r>
              <a:rPr lang="en-US" dirty="0"/>
              <a:t> </a:t>
            </a:r>
            <a:r>
              <a:rPr lang="en-US" dirty="0" err="1"/>
              <a:t>d'évaluation</a:t>
            </a:r>
            <a:r>
              <a:rPr lang="en-US" dirty="0"/>
              <a:t> </a:t>
            </a:r>
            <a:r>
              <a:rPr lang="en-US" dirty="0" err="1"/>
              <a:t>foncier</a:t>
            </a:r>
            <a:r>
              <a:rPr lang="en-US" dirty="0"/>
              <a:t> :</a:t>
            </a:r>
          </a:p>
          <a:p>
            <a:pPr lvl="0"/>
            <a:endParaRPr lang="en-US" dirty="0"/>
          </a:p>
          <a:p>
            <a:pPr lvl="0"/>
            <a:r>
              <a:rPr lang="en-US" dirty="0"/>
              <a:t>Je ne </a:t>
            </a:r>
            <a:r>
              <a:rPr lang="en-US" dirty="0" err="1"/>
              <a:t>sais</a:t>
            </a:r>
            <a:r>
              <a:rPr lang="en-US" dirty="0"/>
              <a:t> pas </a:t>
            </a:r>
            <a:r>
              <a:rPr lang="en-US" dirty="0" err="1"/>
              <a:t>combien</a:t>
            </a:r>
            <a:r>
              <a:rPr lang="en-US" dirty="0"/>
              <a:t> de </a:t>
            </a:r>
            <a:r>
              <a:rPr lang="en-US" dirty="0" err="1"/>
              <a:t>fois</a:t>
            </a:r>
            <a:r>
              <a:rPr lang="en-US" dirty="0"/>
              <a:t> </a:t>
            </a:r>
            <a:r>
              <a:rPr lang="en-US" dirty="0" err="1"/>
              <a:t>j'ai</a:t>
            </a:r>
            <a:r>
              <a:rPr lang="en-US" dirty="0"/>
              <a:t> </a:t>
            </a:r>
            <a:r>
              <a:rPr lang="en-US" dirty="0" err="1"/>
              <a:t>pu</a:t>
            </a:r>
            <a:r>
              <a:rPr lang="en-US" dirty="0"/>
              <a:t> lire </a:t>
            </a:r>
            <a:r>
              <a:rPr lang="en-US" dirty="0" err="1"/>
              <a:t>cette</a:t>
            </a:r>
            <a:r>
              <a:rPr lang="en-US" dirty="0"/>
              <a:t> </a:t>
            </a:r>
            <a:r>
              <a:rPr lang="en-US" dirty="0" err="1"/>
              <a:t>définition</a:t>
            </a:r>
            <a:r>
              <a:rPr lang="en-US" dirty="0"/>
              <a:t> et me </a:t>
            </a:r>
            <a:r>
              <a:rPr lang="en-US" dirty="0" err="1"/>
              <a:t>creuser</a:t>
            </a:r>
            <a:r>
              <a:rPr lang="en-US" dirty="0"/>
              <a:t> la tête à </a:t>
            </a:r>
            <a:r>
              <a:rPr lang="en-US" dirty="0" err="1"/>
              <a:t>voir</a:t>
            </a:r>
            <a:r>
              <a:rPr lang="en-US" dirty="0"/>
              <a:t> comment je </a:t>
            </a:r>
            <a:r>
              <a:rPr lang="en-US" dirty="0" err="1"/>
              <a:t>pouvais</a:t>
            </a:r>
            <a:r>
              <a:rPr lang="en-US" dirty="0"/>
              <a:t> bien appliquer </a:t>
            </a:r>
            <a:r>
              <a:rPr lang="en-US" dirty="0" err="1"/>
              <a:t>ce</a:t>
            </a:r>
            <a:r>
              <a:rPr lang="en-US" dirty="0"/>
              <a:t> concept. Pour </a:t>
            </a:r>
            <a:r>
              <a:rPr lang="en-US" dirty="0" err="1"/>
              <a:t>moi</a:t>
            </a:r>
            <a:r>
              <a:rPr lang="en-US" dirty="0"/>
              <a:t>, il y </a:t>
            </a:r>
            <a:r>
              <a:rPr lang="en-US" dirty="0" err="1"/>
              <a:t>avait</a:t>
            </a:r>
            <a:r>
              <a:rPr lang="en-US" dirty="0"/>
              <a:t> trop de forces à </a:t>
            </a:r>
            <a:r>
              <a:rPr lang="en-US" dirty="0" err="1"/>
              <a:t>considérer</a:t>
            </a:r>
            <a:r>
              <a:rPr lang="en-US" dirty="0"/>
              <a:t> dans le </a:t>
            </a:r>
            <a:r>
              <a:rPr lang="en-US" dirty="0" err="1"/>
              <a:t>découpage</a:t>
            </a:r>
            <a:r>
              <a:rPr lang="en-US" dirty="0"/>
              <a:t> des UV, </a:t>
            </a:r>
            <a:r>
              <a:rPr lang="en-US" dirty="0" err="1"/>
              <a:t>mais</a:t>
            </a:r>
            <a:r>
              <a:rPr lang="en-US" dirty="0"/>
              <a:t> surtout, </a:t>
            </a:r>
            <a:r>
              <a:rPr lang="en-US" dirty="0" err="1"/>
              <a:t>quelles</a:t>
            </a:r>
            <a:r>
              <a:rPr lang="en-US" dirty="0"/>
              <a:t> forces a </a:t>
            </a:r>
            <a:r>
              <a:rPr lang="en-US" dirty="0" err="1"/>
              <a:t>prédominance</a:t>
            </a:r>
            <a:r>
              <a:rPr lang="en-US" dirty="0"/>
              <a:t> et doit </a:t>
            </a:r>
            <a:r>
              <a:rPr lang="en-US" dirty="0" err="1"/>
              <a:t>d'imposer</a:t>
            </a:r>
            <a:r>
              <a:rPr lang="en-US" dirty="0"/>
              <a:t> pour le </a:t>
            </a:r>
            <a:r>
              <a:rPr lang="en-US" dirty="0" err="1"/>
              <a:t>découpage</a:t>
            </a:r>
            <a:r>
              <a:rPr lang="en-US" dirty="0"/>
              <a:t>.</a:t>
            </a:r>
          </a:p>
          <a:p>
            <a:pPr lvl="0"/>
            <a:endParaRPr lang="en-US" dirty="0"/>
          </a:p>
          <a:p>
            <a:pPr lvl="0"/>
            <a:r>
              <a:rPr lang="en-US" dirty="0"/>
              <a:t> À </a:t>
            </a:r>
            <a:r>
              <a:rPr lang="en-US" dirty="0" err="1"/>
              <a:t>mon</a:t>
            </a:r>
            <a:r>
              <a:rPr lang="en-US" dirty="0"/>
              <a:t> </a:t>
            </a:r>
            <a:r>
              <a:rPr lang="en-US" dirty="0" err="1"/>
              <a:t>avis</a:t>
            </a:r>
            <a:r>
              <a:rPr lang="en-US" dirty="0"/>
              <a:t>, on y </a:t>
            </a:r>
            <a:r>
              <a:rPr lang="en-US" dirty="0" err="1"/>
              <a:t>retrouve</a:t>
            </a:r>
            <a:r>
              <a:rPr lang="en-US" dirty="0"/>
              <a:t> deux </a:t>
            </a:r>
            <a:r>
              <a:rPr lang="en-US" dirty="0" err="1"/>
              <a:t>composantes</a:t>
            </a:r>
            <a:r>
              <a:rPr lang="en-US" dirty="0"/>
              <a:t> :</a:t>
            </a:r>
          </a:p>
          <a:p>
            <a:pPr lvl="0"/>
            <a:r>
              <a:rPr lang="en-US" dirty="0"/>
              <a:t>- Les </a:t>
            </a:r>
            <a:r>
              <a:rPr lang="en-US" dirty="0" err="1"/>
              <a:t>caractéristiques</a:t>
            </a:r>
            <a:r>
              <a:rPr lang="en-US" dirty="0"/>
              <a:t> physiques des </a:t>
            </a:r>
            <a:r>
              <a:rPr lang="en-US" dirty="0" err="1"/>
              <a:t>unités</a:t>
            </a:r>
            <a:r>
              <a:rPr lang="en-US" dirty="0"/>
              <a:t> </a:t>
            </a:r>
            <a:r>
              <a:rPr lang="en-US" dirty="0" err="1"/>
              <a:t>d'évaluation</a:t>
            </a:r>
            <a:r>
              <a:rPr lang="en-US" dirty="0"/>
              <a:t>. </a:t>
            </a:r>
            <a:r>
              <a:rPr lang="en-US" dirty="0" err="1"/>
              <a:t>En</a:t>
            </a:r>
            <a:r>
              <a:rPr lang="en-US" dirty="0"/>
              <a:t> </a:t>
            </a:r>
            <a:r>
              <a:rPr lang="en-US" dirty="0" err="1"/>
              <a:t>règle</a:t>
            </a:r>
            <a:r>
              <a:rPr lang="en-US" dirty="0"/>
              <a:t> </a:t>
            </a:r>
            <a:r>
              <a:rPr lang="en-US" dirty="0" err="1"/>
              <a:t>générale</a:t>
            </a:r>
            <a:r>
              <a:rPr lang="en-US" dirty="0"/>
              <a:t>, </a:t>
            </a:r>
            <a:r>
              <a:rPr lang="en-US" dirty="0" err="1"/>
              <a:t>c'est</a:t>
            </a:r>
            <a:r>
              <a:rPr lang="en-US" dirty="0"/>
              <a:t> simple à </a:t>
            </a:r>
            <a:r>
              <a:rPr lang="en-US" dirty="0" err="1"/>
              <a:t>mesurer</a:t>
            </a:r>
            <a:r>
              <a:rPr lang="en-US" dirty="0"/>
              <a:t>. </a:t>
            </a:r>
            <a:r>
              <a:rPr lang="en-US" dirty="0" err="1"/>
              <a:t>C'est</a:t>
            </a:r>
            <a:r>
              <a:rPr lang="en-US" dirty="0"/>
              <a:t> très </a:t>
            </a:r>
            <a:r>
              <a:rPr lang="en-US" dirty="0" err="1"/>
              <a:t>quantitatif</a:t>
            </a:r>
            <a:r>
              <a:rPr lang="en-US" dirty="0"/>
              <a:t>, on sort le gallon à </a:t>
            </a:r>
            <a:r>
              <a:rPr lang="en-US" dirty="0" err="1"/>
              <a:t>mesurer</a:t>
            </a:r>
            <a:r>
              <a:rPr lang="en-US" dirty="0"/>
              <a:t> et on </a:t>
            </a:r>
            <a:r>
              <a:rPr lang="en-US" dirty="0" err="1"/>
              <a:t>mesure</a:t>
            </a:r>
            <a:r>
              <a:rPr lang="en-US" dirty="0"/>
              <a:t> </a:t>
            </a:r>
            <a:r>
              <a:rPr lang="en-US" dirty="0" err="1"/>
              <a:t>ou</a:t>
            </a:r>
            <a:r>
              <a:rPr lang="en-US" dirty="0"/>
              <a:t> on </a:t>
            </a:r>
            <a:r>
              <a:rPr lang="en-US" dirty="0" err="1"/>
              <a:t>dénombre</a:t>
            </a:r>
            <a:r>
              <a:rPr lang="en-US" dirty="0"/>
              <a:t>.</a:t>
            </a:r>
          </a:p>
          <a:p>
            <a:pPr lvl="0"/>
            <a:r>
              <a:rPr lang="en-US" dirty="0"/>
              <a:t>- </a:t>
            </a:r>
            <a:r>
              <a:rPr lang="en-US" dirty="0" err="1"/>
              <a:t>L'environnement</a:t>
            </a:r>
            <a:r>
              <a:rPr lang="en-US" dirty="0"/>
              <a:t> : Et </a:t>
            </a:r>
            <a:r>
              <a:rPr lang="en-US" dirty="0" err="1"/>
              <a:t>c'est</a:t>
            </a:r>
            <a:r>
              <a:rPr lang="en-US" dirty="0"/>
              <a:t> </a:t>
            </a:r>
            <a:r>
              <a:rPr lang="en-US" dirty="0" err="1"/>
              <a:t>là</a:t>
            </a:r>
            <a:r>
              <a:rPr lang="en-US" dirty="0"/>
              <a:t> que </a:t>
            </a:r>
            <a:r>
              <a:rPr lang="en-US" dirty="0" err="1"/>
              <a:t>ça</a:t>
            </a:r>
            <a:r>
              <a:rPr lang="en-US" dirty="0"/>
              <a:t> se </a:t>
            </a:r>
            <a:r>
              <a:rPr lang="en-US" dirty="0" err="1"/>
              <a:t>complique</a:t>
            </a:r>
            <a:r>
              <a:rPr lang="en-US" dirty="0"/>
              <a:t> pas mal, </a:t>
            </a:r>
            <a:r>
              <a:rPr lang="en-US" dirty="0" err="1"/>
              <a:t>c'est</a:t>
            </a:r>
            <a:r>
              <a:rPr lang="en-US" dirty="0"/>
              <a:t> que </a:t>
            </a:r>
            <a:r>
              <a:rPr lang="en-US" dirty="0" err="1"/>
              <a:t>ça</a:t>
            </a:r>
            <a:r>
              <a:rPr lang="en-US" dirty="0"/>
              <a:t> </a:t>
            </a:r>
            <a:r>
              <a:rPr lang="en-US" dirty="0" err="1"/>
              <a:t>devient</a:t>
            </a:r>
            <a:r>
              <a:rPr lang="en-US" dirty="0"/>
              <a:t> beaucoup plus difficile à </a:t>
            </a:r>
            <a:r>
              <a:rPr lang="en-US" dirty="0" err="1"/>
              <a:t>mesure</a:t>
            </a:r>
            <a:r>
              <a:rPr lang="en-US" dirty="0"/>
              <a:t>. Le son, </a:t>
            </a:r>
            <a:r>
              <a:rPr lang="en-US" dirty="0" err="1"/>
              <a:t>l'environnement</a:t>
            </a:r>
            <a:r>
              <a:rPr lang="en-US" dirty="0"/>
              <a:t> social, la </a:t>
            </a:r>
            <a:r>
              <a:rPr lang="en-US" dirty="0" err="1"/>
              <a:t>demande</a:t>
            </a:r>
            <a:r>
              <a:rPr lang="en-US" dirty="0"/>
              <a:t> pour un </a:t>
            </a:r>
            <a:r>
              <a:rPr lang="en-US" dirty="0" err="1"/>
              <a:t>secteur</a:t>
            </a:r>
            <a:r>
              <a:rPr lang="en-US" dirty="0"/>
              <a:t>, etc. Il arrive </a:t>
            </a:r>
            <a:r>
              <a:rPr lang="en-US" dirty="0" err="1"/>
              <a:t>souvent</a:t>
            </a:r>
            <a:r>
              <a:rPr lang="en-US" dirty="0"/>
              <a:t> que le tout </a:t>
            </a:r>
            <a:r>
              <a:rPr lang="en-US" dirty="0" err="1"/>
              <a:t>n'est</a:t>
            </a:r>
            <a:r>
              <a:rPr lang="en-US" dirty="0"/>
              <a:t> pas </a:t>
            </a:r>
            <a:r>
              <a:rPr lang="en-US" dirty="0" err="1"/>
              <a:t>délimité</a:t>
            </a:r>
            <a:r>
              <a:rPr lang="en-US" dirty="0"/>
              <a:t> </a:t>
            </a:r>
            <a:r>
              <a:rPr lang="en-US" dirty="0" err="1"/>
              <a:t>frette</a:t>
            </a:r>
            <a:r>
              <a:rPr lang="en-US" dirty="0"/>
              <a:t> net sec sur le </a:t>
            </a:r>
            <a:r>
              <a:rPr lang="en-US" dirty="0" err="1"/>
              <a:t>territoire</a:t>
            </a:r>
            <a:r>
              <a:rPr lang="en-US" dirty="0"/>
              <a:t>.</a:t>
            </a:r>
          </a:p>
        </p:txBody>
      </p:sp>
      <p:sp>
        <p:nvSpPr>
          <p:cNvPr id="6" name="Footer Placeholder 5"/>
          <p:cNvSpPr>
            <a:spLocks noGrp="1"/>
          </p:cNvSpPr>
          <p:nvPr>
            <p:ph type="ftr" sz="quarter" idx="4"/>
          </p:nvPr>
        </p:nvSpPr>
        <p:spPr>
          <a:xfrm>
            <a:off x="0" y="4985175"/>
            <a:ext cx="5336399" cy="261674"/>
          </a:xfrm>
          <a:prstGeom prst="rect">
            <a:avLst/>
          </a:prstGeom>
        </p:spPr>
        <p:txBody>
          <a:bodyPr vert="horz" lIns="92824" tIns="46412" rIns="92824" bIns="46412" rtlCol="0" anchor="b"/>
          <a:lstStyle>
            <a:lvl1pPr algn="l">
              <a:defRPr sz="1200"/>
            </a:lvl1pPr>
          </a:lstStyle>
          <a:p>
            <a:endParaRPr lang="cs-CZ"/>
          </a:p>
        </p:txBody>
      </p:sp>
      <p:sp>
        <p:nvSpPr>
          <p:cNvPr id="7" name="Slide Number Placeholder 6"/>
          <p:cNvSpPr>
            <a:spLocks noGrp="1"/>
          </p:cNvSpPr>
          <p:nvPr>
            <p:ph type="sldNum" sz="quarter" idx="5"/>
          </p:nvPr>
        </p:nvSpPr>
        <p:spPr>
          <a:xfrm>
            <a:off x="6976230" y="4985175"/>
            <a:ext cx="5336399" cy="261674"/>
          </a:xfrm>
          <a:prstGeom prst="rect">
            <a:avLst/>
          </a:prstGeom>
        </p:spPr>
        <p:txBody>
          <a:bodyPr vert="horz" lIns="92824" tIns="46412" rIns="92824" bIns="46412"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268E1E-0E44-426D-905E-8AD9B19D2182}" type="datetimeFigureOut">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30.05.2022</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CA" noProof="0" dirty="0">
                <a:cs typeface="Calibri"/>
              </a:rPr>
              <a:t>Pour mieux comprendre certaines limitations des unités de voisinage, dont Dave a parlées, c’est bon de de se rappeler que les forces de localisation sont:</a:t>
            </a:r>
          </a:p>
          <a:p>
            <a:r>
              <a:rPr lang="fr-CA" noProof="0" dirty="0">
                <a:cs typeface="Calibri"/>
              </a:rPr>
              <a:t>- INTANGIBLES, NON DIRECTEMENT OBSERVABLES, ON DOIT DÉDUIRE;</a:t>
            </a:r>
          </a:p>
          <a:p>
            <a:r>
              <a:rPr lang="fr-CA" noProof="0" dirty="0">
                <a:cs typeface="Calibri"/>
              </a:rPr>
              <a:t>- DEUX principaux types de forces de localisation, les forces discrètes et les forces continues.</a:t>
            </a:r>
            <a:endParaRPr lang="en-US" dirty="0">
              <a:cs typeface="Calibri"/>
            </a:endParaRPr>
          </a:p>
          <a:p>
            <a:endParaRPr lang="fr-CA" noProof="0" dirty="0">
              <a:cs typeface="Calibri"/>
            </a:endParaRPr>
          </a:p>
          <a:p>
            <a:r>
              <a:rPr lang="fr-CA" noProof="0" dirty="0">
                <a:cs typeface="Calibri"/>
              </a:rPr>
              <a:t>Une force discrète agit sur les prix de manière subite dans l’espace. Il n’y a pas d’entre deux. C’est oui ou c’est non.</a:t>
            </a:r>
          </a:p>
          <a:p>
            <a:r>
              <a:rPr lang="fr-CA" noProof="0" dirty="0">
                <a:cs typeface="Calibri"/>
              </a:rPr>
              <a:t>Par exemple, le fait d’être une propriété riveraine ou d’être adossée à un terrain de golf. </a:t>
            </a:r>
          </a:p>
          <a:p>
            <a:endParaRPr lang="fr-CA" noProof="0" dirty="0">
              <a:cs typeface="Calibri"/>
            </a:endParaRPr>
          </a:p>
          <a:p>
            <a:r>
              <a:rPr lang="fr-CA" noProof="0" dirty="0">
                <a:cs typeface="Calibri"/>
              </a:rPr>
              <a:t>Pour sa part, une force continue agit sur les prix de manière progressive. </a:t>
            </a:r>
          </a:p>
          <a:p>
            <a:r>
              <a:rPr lang="fr-CA" noProof="0" dirty="0">
                <a:cs typeface="Calibri"/>
              </a:rPr>
              <a:t>Généralement, plus on s’éloigne d’une autoroute, ou d’une voie ferrée où circulent des trains de marchandise, mieux c’est.</a:t>
            </a:r>
          </a:p>
          <a:p>
            <a:endParaRPr lang="fr-CA" noProof="0" dirty="0">
              <a:cs typeface="Calibri"/>
            </a:endParaRPr>
          </a:p>
          <a:p>
            <a:r>
              <a:rPr lang="fr-CA" noProof="0" dirty="0">
                <a:cs typeface="Calibri"/>
              </a:rPr>
              <a:t>Une force peut aussi être discrète et continue. </a:t>
            </a:r>
          </a:p>
          <a:p>
            <a:r>
              <a:rPr lang="fr-CA" noProof="0" dirty="0">
                <a:cs typeface="Calibri"/>
              </a:rPr>
              <a:t>Par exemple, le fait d’avoir une vue sur une rivière est une force discrète, mais la qualité de cette vue est une force continue qui fluctue d’emplacement en emplacement.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www.google.com/maps/@45.5942161,-73.8012283,3a,75y,83.24h,93.67t/data=!3m6!1e1!3m4!1snGfHVF1eEF5lvzc30YaJiw!2e0!7i13312!8i6656" TargetMode="External"/><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ww.google.com/maps/@45.5939275,-73.8010669,3a,53.3y,199.37h,93.24t/data=!3m7!1e1!3m5!1sLuV_NJzC5-MvA3wTdb28Vw!2e0!6shttps:%2F%2Fstreetviewpixels-pa.googleapis.com%2Fv1%2Fthumbnail%3Fpanoid%3DLuV_NJzC5-MvA3wTdb28Vw%26cb_client%3Dmaps_sv.tactile.gps%26w%3D203%26h%3D100%26yaw%3D116.02165%26pitch%3D0%26thumbfov%3D100!7i13312!8i6656" TargetMode="External"/><Relationship Id="rId5" Type="http://schemas.openxmlformats.org/officeDocument/2006/relationships/image" Target="../media/image32.png"/><Relationship Id="rId4" Type="http://schemas.openxmlformats.org/officeDocument/2006/relationships/hyperlink" Target="https://www.google.com/maps/@45.594661,-73.8001467,3a,75y,81.63h,96.52t/data=!3m7!1e1!3m5!1s8wQpG5LSkaOveVcV3lCKiQ!2e0!6shttps:%2F%2Fstreetviewpixels-pa.googleapis.com%2Fv1%2Fthumbnail%3Fpanoid%3D8wQpG5LSkaOveVcV3lCKiQ%26cb_client%3Dmaps_sv.tactile.gps%26w%3D203%26h%3D100%26yaw%3D91.4393%26pitch%3D0%26thumbfov%3D100!7i13312!8i6656" TargetMode="External"/><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sv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svg"/></Relationships>
</file>

<file path=ppt/slides/_rels/slide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2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hyperlink" Target="https://www.rstudio.com/products/rstudio/download/" TargetMode="External"/><Relationship Id="rId4" Type="http://schemas.openxmlformats.org/officeDocument/2006/relationships/image" Target="../media/image66.sv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hyperlink" Target="https://r4ds.had.co.nz/"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5.sv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10.svg"/></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sv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0.sv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82.sv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66.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sv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87.emf"/><Relationship Id="rId4" Type="http://schemas.openxmlformats.org/officeDocument/2006/relationships/image" Target="../media/image86.sv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sv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86.sv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1.gif"/><Relationship Id="rId4" Type="http://schemas.openxmlformats.org/officeDocument/2006/relationships/image" Target="../media/image92.sv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89.sv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66.svg"/></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86.sv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7.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140438">
            <a:off x="5643589" y="1798610"/>
            <a:ext cx="15424031" cy="7977116"/>
          </a:xfrm>
          <a:prstGeom prst="rect">
            <a:avLst/>
          </a:prstGeom>
        </p:spPr>
      </p:pic>
      <p:grpSp>
        <p:nvGrpSpPr>
          <p:cNvPr id="3" name="Group 3"/>
          <p:cNvGrpSpPr/>
          <p:nvPr/>
        </p:nvGrpSpPr>
        <p:grpSpPr>
          <a:xfrm>
            <a:off x="1000308" y="1028700"/>
            <a:ext cx="2632230" cy="927595"/>
            <a:chOff x="0" y="0"/>
            <a:chExt cx="5431034" cy="1913890"/>
          </a:xfrm>
        </p:grpSpPr>
        <p:sp>
          <p:nvSpPr>
            <p:cNvPr id="4" name="Freeform 4"/>
            <p:cNvSpPr/>
            <p:nvPr/>
          </p:nvSpPr>
          <p:spPr>
            <a:xfrm>
              <a:off x="0" y="0"/>
              <a:ext cx="5431034" cy="1913890"/>
            </a:xfrm>
            <a:custGeom>
              <a:avLst/>
              <a:gdLst/>
              <a:ahLst/>
              <a:cxnLst/>
              <a:rect l="l" t="t" r="r" b="b"/>
              <a:pathLst>
                <a:path w="5431034" h="1913890">
                  <a:moveTo>
                    <a:pt x="5306574" y="1913890"/>
                  </a:moveTo>
                  <a:lnTo>
                    <a:pt x="124460" y="1913890"/>
                  </a:lnTo>
                  <a:cubicBezTo>
                    <a:pt x="55880" y="1913890"/>
                    <a:pt x="0" y="1858010"/>
                    <a:pt x="0" y="1789430"/>
                  </a:cubicBezTo>
                  <a:lnTo>
                    <a:pt x="0" y="124460"/>
                  </a:lnTo>
                  <a:cubicBezTo>
                    <a:pt x="0" y="55880"/>
                    <a:pt x="55880" y="0"/>
                    <a:pt x="124460" y="0"/>
                  </a:cubicBezTo>
                  <a:lnTo>
                    <a:pt x="5306574" y="0"/>
                  </a:lnTo>
                  <a:cubicBezTo>
                    <a:pt x="5375154" y="0"/>
                    <a:pt x="5431034" y="55880"/>
                    <a:pt x="5431034" y="124460"/>
                  </a:cubicBezTo>
                  <a:lnTo>
                    <a:pt x="5431034" y="1789430"/>
                  </a:lnTo>
                  <a:cubicBezTo>
                    <a:pt x="5431034" y="1858010"/>
                    <a:pt x="5375154" y="1913890"/>
                    <a:pt x="5306574" y="1913890"/>
                  </a:cubicBezTo>
                  <a:close/>
                </a:path>
              </a:pathLst>
            </a:custGeom>
            <a:solidFill>
              <a:srgbClr val="03C066"/>
            </a:solid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11225" y="1092617"/>
            <a:ext cx="2210395" cy="799761"/>
          </a:xfrm>
          <a:prstGeom prst="rect">
            <a:avLst/>
          </a:prstGeom>
        </p:spPr>
      </p:pic>
      <p:grpSp>
        <p:nvGrpSpPr>
          <p:cNvPr id="6" name="Group 6"/>
          <p:cNvGrpSpPr/>
          <p:nvPr/>
        </p:nvGrpSpPr>
        <p:grpSpPr>
          <a:xfrm>
            <a:off x="1028700" y="2414256"/>
            <a:ext cx="8418779" cy="6333397"/>
            <a:chOff x="0" y="200025"/>
            <a:chExt cx="11225038" cy="8444529"/>
          </a:xfrm>
        </p:grpSpPr>
        <p:sp>
          <p:nvSpPr>
            <p:cNvPr id="7" name="TextBox 7"/>
            <p:cNvSpPr txBox="1"/>
            <p:nvPr/>
          </p:nvSpPr>
          <p:spPr>
            <a:xfrm>
              <a:off x="0" y="200025"/>
              <a:ext cx="11225038" cy="5386089"/>
            </a:xfrm>
            <a:prstGeom prst="rect">
              <a:avLst/>
            </a:prstGeom>
          </p:spPr>
          <p:txBody>
            <a:bodyPr lIns="0" tIns="0" rIns="0" bIns="0" rtlCol="0" anchor="t">
              <a:spAutoFit/>
            </a:bodyPr>
            <a:lstStyle/>
            <a:p>
              <a:pPr>
                <a:lnSpc>
                  <a:spcPts val="10500"/>
                </a:lnSpc>
              </a:pPr>
              <a:r>
                <a:rPr lang="en-US" sz="10500" dirty="0" err="1">
                  <a:solidFill>
                    <a:srgbClr val="141414"/>
                  </a:solidFill>
                  <a:latin typeface="Barlow Bold Bold"/>
                </a:rPr>
                <a:t>Concilier</a:t>
              </a:r>
              <a:r>
                <a:rPr lang="en-US" sz="10500">
                  <a:solidFill>
                    <a:srgbClr val="141414"/>
                  </a:solidFill>
                  <a:latin typeface="Barlow Bold Bold"/>
                </a:rPr>
                <a:t> </a:t>
              </a:r>
              <a:r>
                <a:rPr lang="en-US" sz="10500" err="1">
                  <a:solidFill>
                    <a:srgbClr val="141414"/>
                  </a:solidFill>
                  <a:latin typeface="Barlow Bold Bold"/>
                </a:rPr>
                <a:t>l'innovation</a:t>
              </a:r>
              <a:r>
                <a:rPr lang="en-US" sz="10500">
                  <a:solidFill>
                    <a:srgbClr val="141414"/>
                  </a:solidFill>
                  <a:latin typeface="Barlow Bold Bold"/>
                </a:rPr>
                <a:t> et la tradition</a:t>
              </a:r>
            </a:p>
          </p:txBody>
        </p:sp>
        <p:sp>
          <p:nvSpPr>
            <p:cNvPr id="8" name="TextBox 8"/>
            <p:cNvSpPr txBox="1"/>
            <p:nvPr/>
          </p:nvSpPr>
          <p:spPr>
            <a:xfrm>
              <a:off x="0" y="7955103"/>
              <a:ext cx="11225038" cy="689451"/>
            </a:xfrm>
            <a:prstGeom prst="rect">
              <a:avLst/>
            </a:prstGeom>
          </p:spPr>
          <p:txBody>
            <a:bodyPr lIns="0" tIns="0" rIns="0" bIns="0" rtlCol="0" anchor="t">
              <a:spAutoFit/>
            </a:bodyPr>
            <a:lstStyle/>
            <a:p>
              <a:pPr>
                <a:lnSpc>
                  <a:spcPts val="4479"/>
                </a:lnSpc>
                <a:spcBef>
                  <a:spcPct val="0"/>
                </a:spcBef>
              </a:pPr>
              <a:r>
                <a:rPr lang="en-US" sz="3199">
                  <a:solidFill>
                    <a:srgbClr val="141414"/>
                  </a:solidFill>
                  <a:latin typeface="Barlow Medium Bold"/>
                </a:rPr>
                <a:t> 27 MAI 2022</a:t>
              </a:r>
            </a:p>
          </p:txBody>
        </p:sp>
      </p:grpSp>
      <p:sp>
        <p:nvSpPr>
          <p:cNvPr id="9" name="TextBox 9"/>
          <p:cNvSpPr txBox="1"/>
          <p:nvPr/>
        </p:nvSpPr>
        <p:spPr>
          <a:xfrm>
            <a:off x="2063056" y="8831040"/>
            <a:ext cx="5292793" cy="359332"/>
          </a:xfrm>
          <a:prstGeom prst="rect">
            <a:avLst/>
          </a:prstGeom>
        </p:spPr>
        <p:txBody>
          <a:bodyPr lIns="0" tIns="0" rIns="0" bIns="0" rtlCol="0" anchor="t">
            <a:spAutoFit/>
          </a:bodyPr>
          <a:lstStyle/>
          <a:p>
            <a:pPr>
              <a:lnSpc>
                <a:spcPts val="2940"/>
              </a:lnSpc>
              <a:spcBef>
                <a:spcPct val="0"/>
              </a:spcBef>
            </a:pPr>
            <a:r>
              <a:rPr lang="en-US" sz="2100" spc="41" dirty="0">
                <a:solidFill>
                  <a:srgbClr val="141414"/>
                </a:solidFill>
                <a:latin typeface="Barlow Medium"/>
              </a:rPr>
              <a:t>REBONDIR</a:t>
            </a:r>
          </a:p>
        </p:txBody>
      </p:sp>
      <p:sp>
        <p:nvSpPr>
          <p:cNvPr id="10" name="TextBox 10"/>
          <p:cNvSpPr txBox="1"/>
          <p:nvPr/>
        </p:nvSpPr>
        <p:spPr>
          <a:xfrm>
            <a:off x="1123950" y="8734537"/>
            <a:ext cx="870810" cy="523763"/>
          </a:xfrm>
          <a:prstGeom prst="rect">
            <a:avLst/>
          </a:prstGeom>
        </p:spPr>
        <p:txBody>
          <a:bodyPr lIns="0" tIns="0" rIns="0" bIns="0" rtlCol="0" anchor="t">
            <a:spAutoFit/>
          </a:bodyPr>
          <a:lstStyle/>
          <a:p>
            <a:pPr>
              <a:lnSpc>
                <a:spcPts val="4200"/>
              </a:lnSpc>
              <a:spcBef>
                <a:spcPct val="0"/>
              </a:spcBef>
            </a:pPr>
            <a:r>
              <a:rPr lang="en-US" sz="3000">
                <a:solidFill>
                  <a:srgbClr val="141414"/>
                </a:solidFill>
                <a:latin typeface="Barlow Medium Bold"/>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9670402" y="-490105"/>
            <a:ext cx="10727257" cy="10777105"/>
          </a:xfrm>
          <a:prstGeom prst="rect">
            <a:avLst/>
          </a:prstGeom>
        </p:spPr>
      </p:pic>
      <p:sp>
        <p:nvSpPr>
          <p:cNvPr id="2" name="TextBox 2"/>
          <p:cNvSpPr txBox="1"/>
          <p:nvPr/>
        </p:nvSpPr>
        <p:spPr>
          <a:xfrm>
            <a:off x="1028700" y="928952"/>
            <a:ext cx="12820297" cy="2283618"/>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fr-CA" sz="8800" b="0" i="0" u="none" strike="noStrike" kern="1200" cap="none" spc="0" normalizeH="0" baseline="0" noProof="0" dirty="0">
                <a:ln>
                  <a:noFill/>
                </a:ln>
                <a:solidFill>
                  <a:srgbClr val="141414"/>
                </a:solidFill>
                <a:effectLst/>
                <a:uLnTx/>
                <a:uFillTx/>
                <a:latin typeface="Barlow Bold Bold"/>
                <a:ea typeface="+mn-ea"/>
                <a:cs typeface="+mn-cs"/>
              </a:rPr>
              <a:t>Comment évalue-t-on la localisation en pratique?</a:t>
            </a:r>
          </a:p>
        </p:txBody>
      </p:sp>
      <p:sp>
        <p:nvSpPr>
          <p:cNvPr id="3" name="TextBox 3"/>
          <p:cNvSpPr txBox="1"/>
          <p:nvPr/>
        </p:nvSpPr>
        <p:spPr>
          <a:xfrm>
            <a:off x="1043940" y="3751577"/>
            <a:ext cx="9909810" cy="3208571"/>
          </a:xfrm>
          <a:prstGeom prst="rect">
            <a:avLst/>
          </a:prstGeom>
        </p:spPr>
        <p:txBody>
          <a:bodyPr wrap="square" lIns="0" tIns="0" rIns="0" bIns="0" rtlCol="0" anchor="t">
            <a:spAutoFit/>
          </a:bodyPr>
          <a:lstStyle/>
          <a:p>
            <a:pPr marL="491178" marR="0" lvl="1" indent="-245589" algn="l" defTabSz="914400" rtl="0" eaLnBrk="1" fontAlgn="auto" latinLnBrk="0" hangingPunct="1">
              <a:lnSpc>
                <a:spcPct val="150000"/>
              </a:lnSpc>
              <a:spcBef>
                <a:spcPts val="0"/>
              </a:spcBef>
              <a:spcAft>
                <a:spcPts val="0"/>
              </a:spcAft>
              <a:buClrTx/>
              <a:buSzTx/>
              <a:buFont typeface="Arial"/>
              <a:buChar char="•"/>
              <a:tabLst/>
              <a:defRPr/>
            </a:pPr>
            <a:r>
              <a:rPr kumimoji="0" lang="fr-CA" sz="3600" b="0" i="0" u="none" strike="noStrike" kern="1200" cap="none" spc="0" normalizeH="0" baseline="0" noProof="0" dirty="0">
                <a:ln>
                  <a:noFill/>
                </a:ln>
                <a:solidFill>
                  <a:srgbClr val="141414"/>
                </a:solidFill>
                <a:effectLst/>
                <a:uLnTx/>
                <a:uFillTx/>
                <a:latin typeface="Barlow Medium Bold"/>
                <a:ea typeface="+mn-ea"/>
                <a:cs typeface="+mn-cs"/>
              </a:rPr>
              <a:t>Unités de voisinage;</a:t>
            </a:r>
          </a:p>
          <a:p>
            <a:pPr marL="491178" marR="0" lvl="1" indent="-245589" algn="l" defTabSz="914400" rtl="0" eaLnBrk="1" fontAlgn="auto" latinLnBrk="0" hangingPunct="1">
              <a:lnSpc>
                <a:spcPct val="150000"/>
              </a:lnSpc>
              <a:spcBef>
                <a:spcPts val="0"/>
              </a:spcBef>
              <a:spcAft>
                <a:spcPts val="0"/>
              </a:spcAft>
              <a:buClrTx/>
              <a:buSzTx/>
              <a:buFont typeface="Arial"/>
              <a:buChar char="•"/>
              <a:tabLst/>
              <a:defRPr/>
            </a:pPr>
            <a:r>
              <a:rPr kumimoji="0" lang="fr-CA" sz="3600" b="0" i="0" u="none" strike="noStrike" kern="1200" cap="none" spc="0" normalizeH="0" baseline="0" noProof="0" dirty="0">
                <a:ln>
                  <a:noFill/>
                </a:ln>
                <a:solidFill>
                  <a:srgbClr val="141414"/>
                </a:solidFill>
                <a:effectLst/>
                <a:uLnTx/>
                <a:uFillTx/>
                <a:latin typeface="Barlow Medium Bold"/>
                <a:ea typeface="+mn-ea"/>
                <a:cs typeface="+mn-cs"/>
              </a:rPr>
              <a:t>Rajustements aux terrains;</a:t>
            </a:r>
          </a:p>
          <a:p>
            <a:pPr marL="491178" marR="0" lvl="1" indent="-245589" algn="l" defTabSz="914400" rtl="0" eaLnBrk="1" fontAlgn="auto" latinLnBrk="0" hangingPunct="1">
              <a:lnSpc>
                <a:spcPct val="150000"/>
              </a:lnSpc>
              <a:spcBef>
                <a:spcPts val="0"/>
              </a:spcBef>
              <a:spcAft>
                <a:spcPts val="0"/>
              </a:spcAft>
              <a:buClrTx/>
              <a:buSzTx/>
              <a:buFont typeface="Arial"/>
              <a:buChar char="•"/>
              <a:tabLst/>
              <a:defRPr/>
            </a:pPr>
            <a:r>
              <a:rPr kumimoji="0" lang="fr-CA" sz="3600" b="0" i="0" u="none" strike="noStrike" kern="1200" cap="none" spc="0" normalizeH="0" baseline="0" noProof="0" dirty="0">
                <a:ln>
                  <a:noFill/>
                </a:ln>
                <a:solidFill>
                  <a:srgbClr val="141414"/>
                </a:solidFill>
                <a:effectLst/>
                <a:uLnTx/>
                <a:uFillTx/>
                <a:latin typeface="Barlow Medium Bold"/>
                <a:ea typeface="+mn-ea"/>
                <a:cs typeface="+mn-cs"/>
              </a:rPr>
              <a:t>Dépréciations et appréciations économiques;</a:t>
            </a:r>
          </a:p>
          <a:p>
            <a:pPr marL="491178" marR="0" lvl="1" indent="-245589" algn="l" defTabSz="914400" rtl="0" eaLnBrk="1" fontAlgn="auto" latinLnBrk="0" hangingPunct="1">
              <a:lnSpc>
                <a:spcPct val="150000"/>
              </a:lnSpc>
              <a:spcBef>
                <a:spcPts val="0"/>
              </a:spcBef>
              <a:spcAft>
                <a:spcPts val="0"/>
              </a:spcAft>
              <a:buClrTx/>
              <a:buSzTx/>
              <a:buFont typeface="Arial"/>
              <a:buChar char="•"/>
              <a:tabLst/>
              <a:defRPr/>
            </a:pPr>
            <a:r>
              <a:rPr lang="fr-CA" sz="3600" dirty="0">
                <a:solidFill>
                  <a:srgbClr val="141414"/>
                </a:solidFill>
                <a:latin typeface="Barlow Medium Bold"/>
              </a:rPr>
              <a:t>Facteurs paritaires.</a:t>
            </a:r>
            <a:endParaRPr kumimoji="0" lang="fr-CA" sz="3600" b="0" i="0" u="none" strike="noStrike" kern="1200" cap="none" spc="0" normalizeH="0" baseline="0" noProof="0" dirty="0">
              <a:ln>
                <a:noFill/>
              </a:ln>
              <a:solidFill>
                <a:srgbClr val="141414"/>
              </a:solidFill>
              <a:effectLst/>
              <a:uLnTx/>
              <a:uFillTx/>
              <a:latin typeface="Barlow Medium Bold"/>
              <a:ea typeface="+mn-ea"/>
              <a:cs typeface="+mn-cs"/>
            </a:endParaRPr>
          </a:p>
        </p:txBody>
      </p:sp>
      <p:grpSp>
        <p:nvGrpSpPr>
          <p:cNvPr id="5" name="Group 5"/>
          <p:cNvGrpSpPr/>
          <p:nvPr/>
        </p:nvGrpSpPr>
        <p:grpSpPr>
          <a:xfrm>
            <a:off x="12232638" y="8753587"/>
            <a:ext cx="5026662" cy="480901"/>
            <a:chOff x="0" y="-76200"/>
            <a:chExt cx="6702215" cy="641201"/>
          </a:xfrm>
        </p:grpSpPr>
        <p:sp>
          <p:nvSpPr>
            <p:cNvPr id="6" name="TextBox 6"/>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7" name="TextBox 7"/>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10</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254814">
            <a:off x="14091623" y="7824875"/>
            <a:ext cx="14973422" cy="6905702"/>
          </a:xfrm>
          <a:prstGeom prst="rect">
            <a:avLst/>
          </a:prstGeom>
        </p:spPr>
      </p:pic>
      <p:pic>
        <p:nvPicPr>
          <p:cNvPr id="3" name="Picture 3"/>
          <p:cNvPicPr>
            <a:picLocks noChangeAspect="1"/>
          </p:cNvPicPr>
          <p:nvPr/>
        </p:nvPicPr>
        <p:blipFill>
          <a:blip r:embed="rId5"/>
          <a:srcRect/>
          <a:stretch>
            <a:fillRect/>
          </a:stretch>
        </p:blipFill>
        <p:spPr>
          <a:xfrm>
            <a:off x="3951976" y="542924"/>
            <a:ext cx="10384047" cy="8743950"/>
          </a:xfrm>
          <a:prstGeom prst="rect">
            <a:avLst/>
          </a:prstGeom>
        </p:spPr>
      </p:pic>
      <p:grpSp>
        <p:nvGrpSpPr>
          <p:cNvPr id="4" name="Group 4"/>
          <p:cNvGrpSpPr/>
          <p:nvPr/>
        </p:nvGrpSpPr>
        <p:grpSpPr>
          <a:xfrm>
            <a:off x="1028700" y="8743950"/>
            <a:ext cx="6327149" cy="480901"/>
            <a:chOff x="0" y="-81972"/>
            <a:chExt cx="8436199" cy="641201"/>
          </a:xfrm>
        </p:grpSpPr>
        <p:sp>
          <p:nvSpPr>
            <p:cNvPr id="5" name="TextBox 5"/>
            <p:cNvSpPr txBox="1"/>
            <p:nvPr/>
          </p:nvSpPr>
          <p:spPr>
            <a:xfrm>
              <a:off x="1379141" y="50024"/>
              <a:ext cx="7057058" cy="463234"/>
            </a:xfrm>
            <a:prstGeom prst="rect">
              <a:avLst/>
            </a:prstGeom>
          </p:spPr>
          <p:txBody>
            <a:bodyPr lIns="0" tIns="0" rIns="0" bIns="0" rtlCol="0" anchor="t">
              <a:spAutoFit/>
            </a:bodyPr>
            <a:lstStyle/>
            <a:p>
              <a:pPr>
                <a:lnSpc>
                  <a:spcPts val="2940"/>
                </a:lnSpc>
                <a:spcBef>
                  <a:spcPct val="0"/>
                </a:spcBef>
              </a:pPr>
              <a:r>
                <a:rPr lang="en-US" sz="2100">
                  <a:solidFill>
                    <a:srgbClr val="141414"/>
                  </a:solidFill>
                  <a:latin typeface="Barlow Medium Bold"/>
                </a:rPr>
                <a:t>REBONDIR</a:t>
              </a:r>
            </a:p>
          </p:txBody>
        </p:sp>
        <p:sp>
          <p:nvSpPr>
            <p:cNvPr id="6" name="TextBox 6"/>
            <p:cNvSpPr txBox="1"/>
            <p:nvPr/>
          </p:nvSpPr>
          <p:spPr>
            <a:xfrm>
              <a:off x="0" y="-81972"/>
              <a:ext cx="1161080" cy="641201"/>
            </a:xfrm>
            <a:prstGeom prst="rect">
              <a:avLst/>
            </a:prstGeom>
          </p:spPr>
          <p:txBody>
            <a:bodyPr lIns="0" tIns="0" rIns="0" bIns="0" rtlCol="0" anchor="t">
              <a:spAutoFit/>
            </a:bodyPr>
            <a:lstStyle/>
            <a:p>
              <a:pPr>
                <a:lnSpc>
                  <a:spcPts val="4200"/>
                </a:lnSpc>
                <a:spcBef>
                  <a:spcPct val="0"/>
                </a:spcBef>
              </a:pPr>
              <a:r>
                <a:rPr lang="en-US" sz="3000" spc="60" dirty="0">
                  <a:solidFill>
                    <a:srgbClr val="141414"/>
                  </a:solidFill>
                  <a:latin typeface="Barlow Medium Bold"/>
                </a:rPr>
                <a:t>11</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6036"/>
        </a:solidFill>
        <a:effectLst/>
      </p:bgPr>
    </p:bg>
    <p:spTree>
      <p:nvGrpSpPr>
        <p:cNvPr id="1" name=""/>
        <p:cNvGrpSpPr/>
        <p:nvPr/>
      </p:nvGrpSpPr>
      <p:grpSpPr>
        <a:xfrm>
          <a:off x="0" y="0"/>
          <a:ext cx="0" cy="0"/>
          <a:chOff x="0" y="0"/>
          <a:chExt cx="0" cy="0"/>
        </a:xfrm>
      </p:grpSpPr>
      <p:grpSp>
        <p:nvGrpSpPr>
          <p:cNvPr id="6" name="Group 6"/>
          <p:cNvGrpSpPr/>
          <p:nvPr/>
        </p:nvGrpSpPr>
        <p:grpSpPr>
          <a:xfrm>
            <a:off x="12232638" y="8753587"/>
            <a:ext cx="5026662" cy="480901"/>
            <a:chOff x="0" y="-76200"/>
            <a:chExt cx="6702215" cy="641201"/>
          </a:xfrm>
        </p:grpSpPr>
        <p:sp>
          <p:nvSpPr>
            <p:cNvPr id="7" name="TextBox 7"/>
            <p:cNvSpPr txBox="1"/>
            <p:nvPr/>
          </p:nvSpPr>
          <p:spPr>
            <a:xfrm>
              <a:off x="0" y="42947"/>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dirty="0">
                  <a:ln>
                    <a:noFill/>
                  </a:ln>
                  <a:solidFill>
                    <a:srgbClr val="F5F6F5"/>
                  </a:solidFill>
                  <a:effectLst/>
                  <a:uLnTx/>
                  <a:uFillTx/>
                  <a:latin typeface="Barlow Medium"/>
                  <a:ea typeface="+mn-ea"/>
                  <a:cs typeface="+mn-cs"/>
                </a:rPr>
                <a:t>REBONDIR</a:t>
              </a:r>
            </a:p>
          </p:txBody>
        </p:sp>
        <p:sp>
          <p:nvSpPr>
            <p:cNvPr id="8" name="TextBox 8"/>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5F6F5"/>
                  </a:solidFill>
                  <a:effectLst/>
                  <a:uLnTx/>
                  <a:uFillTx/>
                  <a:latin typeface="Barlow Medium Bold"/>
                  <a:ea typeface="+mn-ea"/>
                  <a:cs typeface="+mn-cs"/>
                </a:rPr>
                <a:t>12</a:t>
              </a:r>
            </a:p>
          </p:txBody>
        </p:sp>
      </p:grpSp>
      <p:sp>
        <p:nvSpPr>
          <p:cNvPr id="9" name="TextBox 9"/>
          <p:cNvSpPr txBox="1"/>
          <p:nvPr/>
        </p:nvSpPr>
        <p:spPr>
          <a:xfrm>
            <a:off x="1219200" y="1037687"/>
            <a:ext cx="13377027" cy="1846659"/>
          </a:xfrm>
          <a:prstGeom prst="rect">
            <a:avLst/>
          </a:prstGeom>
        </p:spPr>
        <p:txBody>
          <a:bodyPr lIns="0" tIns="0" rIns="0" bIns="0" rtlCol="0" anchor="t">
            <a:spAutoFit/>
          </a:bodyPr>
          <a:lstStyle/>
          <a:p>
            <a:pPr marL="0" marR="0" lvl="0" indent="0" algn="r" defTabSz="914400" rtl="0" eaLnBrk="1" fontAlgn="auto" latinLnBrk="0" hangingPunct="1">
              <a:lnSpc>
                <a:spcPts val="4815"/>
              </a:lnSpc>
              <a:spcBef>
                <a:spcPts val="0"/>
              </a:spcBef>
              <a:spcAft>
                <a:spcPts val="0"/>
              </a:spcAft>
              <a:buClrTx/>
              <a:buSzTx/>
              <a:buFontTx/>
              <a:buNone/>
              <a:tabLst/>
              <a:defRPr/>
            </a:pPr>
            <a:endParaRPr kumimoji="0" lang="en-US" sz="4500" b="0" i="0" u="none" strike="noStrike" kern="1200" cap="none" spc="0" normalizeH="0" baseline="0" noProof="0" dirty="0">
              <a:ln>
                <a:noFill/>
              </a:ln>
              <a:solidFill>
                <a:srgbClr val="3CDA7D"/>
              </a:solidFill>
              <a:effectLst/>
              <a:uLnTx/>
              <a:uFillTx/>
              <a:latin typeface="Barlow Bold Bold"/>
              <a:ea typeface="+mn-ea"/>
              <a:cs typeface="+mn-cs"/>
            </a:endParaRPr>
          </a:p>
          <a:p>
            <a:pPr marL="0" marR="0" lvl="0" indent="0" algn="l" defTabSz="914400" rtl="0" eaLnBrk="1" fontAlgn="auto" latinLnBrk="0" hangingPunct="1">
              <a:lnSpc>
                <a:spcPts val="4815"/>
              </a:lnSpc>
              <a:spcBef>
                <a:spcPts val="0"/>
              </a:spcBef>
              <a:spcAft>
                <a:spcPts val="0"/>
              </a:spcAft>
              <a:buClrTx/>
              <a:buSzTx/>
              <a:buFontTx/>
              <a:buNone/>
              <a:tabLst/>
              <a:defRPr/>
            </a:pPr>
            <a:r>
              <a:rPr kumimoji="0" lang="fr-CA" sz="5400" b="0" i="0" u="none" strike="noStrike" kern="1200" cap="none" spc="0" normalizeH="0" baseline="0" noProof="0" dirty="0">
                <a:ln>
                  <a:noFill/>
                </a:ln>
                <a:solidFill>
                  <a:srgbClr val="3CDA7D"/>
                </a:solidFill>
                <a:effectLst/>
                <a:uLnTx/>
                <a:uFillTx/>
                <a:latin typeface="Barlow Bold Bold"/>
                <a:ea typeface="+mn-ea"/>
                <a:cs typeface="+mn-cs"/>
              </a:rPr>
              <a:t>Enjeux pour un service d’évaluation</a:t>
            </a:r>
          </a:p>
          <a:p>
            <a:pPr marL="0" marR="0" lvl="0" indent="0" algn="r" defTabSz="914400" rtl="0" eaLnBrk="1" fontAlgn="auto" latinLnBrk="0" hangingPunct="1">
              <a:lnSpc>
                <a:spcPts val="4815"/>
              </a:lnSpc>
              <a:spcBef>
                <a:spcPts val="0"/>
              </a:spcBef>
              <a:spcAft>
                <a:spcPts val="0"/>
              </a:spcAft>
              <a:buClrTx/>
              <a:buSzTx/>
              <a:buFontTx/>
              <a:buNone/>
              <a:tabLst/>
              <a:defRPr/>
            </a:pPr>
            <a:endParaRPr kumimoji="0" lang="en-US" sz="4500" b="0" i="0" u="none" strike="noStrike" kern="1200" cap="none" spc="0" normalizeH="0" baseline="0" noProof="0" dirty="0">
              <a:ln>
                <a:noFill/>
              </a:ln>
              <a:solidFill>
                <a:srgbClr val="3CDA7D"/>
              </a:solidFill>
              <a:effectLst/>
              <a:uLnTx/>
              <a:uFillTx/>
              <a:latin typeface="Barlow Bold Bold"/>
              <a:ea typeface="+mn-ea"/>
              <a:cs typeface="+mn-cs"/>
            </a:endParaRPr>
          </a:p>
        </p:txBody>
      </p:sp>
      <p:grpSp>
        <p:nvGrpSpPr>
          <p:cNvPr id="10" name="Group 3">
            <a:extLst>
              <a:ext uri="{FF2B5EF4-FFF2-40B4-BE49-F238E27FC236}">
                <a16:creationId xmlns:a16="http://schemas.microsoft.com/office/drawing/2014/main" id="{FA812F21-C550-4596-C95D-8F19075F2140}"/>
              </a:ext>
            </a:extLst>
          </p:cNvPr>
          <p:cNvGrpSpPr/>
          <p:nvPr/>
        </p:nvGrpSpPr>
        <p:grpSpPr>
          <a:xfrm>
            <a:off x="1028700" y="3390900"/>
            <a:ext cx="8771798" cy="3706926"/>
            <a:chOff x="-40640" y="-85725"/>
            <a:chExt cx="11695731" cy="4942568"/>
          </a:xfrm>
        </p:grpSpPr>
        <p:sp>
          <p:nvSpPr>
            <p:cNvPr id="11" name="TextBox 4">
              <a:extLst>
                <a:ext uri="{FF2B5EF4-FFF2-40B4-BE49-F238E27FC236}">
                  <a16:creationId xmlns:a16="http://schemas.microsoft.com/office/drawing/2014/main" id="{E2A2FA43-314B-AF28-5B99-77BD23346D07}"/>
                </a:ext>
              </a:extLst>
            </p:cNvPr>
            <p:cNvSpPr txBox="1"/>
            <p:nvPr/>
          </p:nvSpPr>
          <p:spPr>
            <a:xfrm>
              <a:off x="0" y="-85725"/>
              <a:ext cx="11655091" cy="854935"/>
            </a:xfrm>
            <a:prstGeom prst="rect">
              <a:avLst/>
            </a:prstGeom>
          </p:spPr>
          <p:txBody>
            <a:bodyPr lIns="0" tIns="0" rIns="0" bIns="0" rtlCol="0" anchor="t">
              <a:spAutoFit/>
            </a:bodyPr>
            <a:lstStyle/>
            <a:p>
              <a:pPr marL="0" marR="0" lvl="0" indent="0" algn="l" defTabSz="914400" rtl="0" eaLnBrk="1" fontAlgn="auto" latinLnBrk="0" hangingPunct="1">
                <a:lnSpc>
                  <a:spcPts val="5599"/>
                </a:lnSpc>
                <a:spcBef>
                  <a:spcPct val="0"/>
                </a:spcBef>
                <a:spcAft>
                  <a:spcPts val="0"/>
                </a:spcAft>
                <a:buClrTx/>
                <a:buSzTx/>
                <a:buFontTx/>
                <a:buNone/>
                <a:tabLst/>
                <a:defRPr/>
              </a:pPr>
              <a:endParaRPr kumimoji="0" lang="en-US" sz="3999" b="0" i="0" u="none" strike="noStrike" kern="1200" cap="none" spc="0" normalizeH="0" baseline="0" noProof="0">
                <a:ln>
                  <a:noFill/>
                </a:ln>
                <a:solidFill>
                  <a:prstClr val="white"/>
                </a:solidFill>
                <a:effectLst/>
                <a:uLnTx/>
                <a:uFillTx/>
                <a:latin typeface="Barlow Bold Bold"/>
                <a:ea typeface="+mn-ea"/>
                <a:cs typeface="+mn-cs"/>
              </a:endParaRPr>
            </a:p>
          </p:txBody>
        </p:sp>
        <p:sp>
          <p:nvSpPr>
            <p:cNvPr id="12" name="TextBox 5">
              <a:extLst>
                <a:ext uri="{FF2B5EF4-FFF2-40B4-BE49-F238E27FC236}">
                  <a16:creationId xmlns:a16="http://schemas.microsoft.com/office/drawing/2014/main" id="{AB05A3DF-20BA-AD1C-E0E7-5461EEAAA845}"/>
                </a:ext>
              </a:extLst>
            </p:cNvPr>
            <p:cNvSpPr txBox="1"/>
            <p:nvPr/>
          </p:nvSpPr>
          <p:spPr>
            <a:xfrm>
              <a:off x="-40640" y="650563"/>
              <a:ext cx="11655091" cy="4206280"/>
            </a:xfrm>
            <a:prstGeom prst="rect">
              <a:avLst/>
            </a:prstGeom>
          </p:spPr>
          <p:txBody>
            <a:bodyPr lIns="0" tIns="0" rIns="0" bIns="0" rtlCol="0" anchor="t">
              <a:spAutoFit/>
            </a:bodyPr>
            <a:lstStyle/>
            <a:p>
              <a:pPr marL="588340" marR="0" lvl="1" indent="-294170" algn="l" defTabSz="914400" rtl="0" eaLnBrk="1" fontAlgn="auto" latinLnBrk="0" hangingPunct="1">
                <a:lnSpc>
                  <a:spcPts val="4087"/>
                </a:lnSpc>
                <a:spcBef>
                  <a:spcPts val="0"/>
                </a:spcBef>
                <a:spcAft>
                  <a:spcPts val="0"/>
                </a:spcAft>
                <a:buClrTx/>
                <a:buSzTx/>
                <a:buFont typeface="Arial"/>
                <a:buChar char="•"/>
                <a:tabLst/>
                <a:defRPr/>
              </a:pPr>
              <a:r>
                <a:rPr kumimoji="0" lang="fr-CA" sz="4800" b="0" i="0" u="none" strike="noStrike" kern="1200" cap="none" spc="0" normalizeH="0" baseline="0" noProof="0" dirty="0">
                  <a:ln>
                    <a:noFill/>
                  </a:ln>
                  <a:solidFill>
                    <a:prstClr val="white"/>
                  </a:solidFill>
                  <a:effectLst/>
                  <a:uLnTx/>
                  <a:uFillTx/>
                  <a:latin typeface="Barlow Medium"/>
                  <a:ea typeface="+mn-ea"/>
                  <a:cs typeface="+mn-cs"/>
                </a:rPr>
                <a:t>Pérennité &amp; transfert des connaissances;</a:t>
              </a:r>
            </a:p>
            <a:p>
              <a:pPr marL="0" marR="0" lvl="0" indent="0" algn="l" defTabSz="914400" rtl="0" eaLnBrk="1" fontAlgn="auto" latinLnBrk="0" hangingPunct="1">
                <a:lnSpc>
                  <a:spcPts val="4087"/>
                </a:lnSpc>
                <a:spcBef>
                  <a:spcPts val="0"/>
                </a:spcBef>
                <a:spcAft>
                  <a:spcPts val="0"/>
                </a:spcAft>
                <a:buClrTx/>
                <a:buSzTx/>
                <a:buFontTx/>
                <a:buNone/>
                <a:tabLst/>
                <a:defRPr/>
              </a:pPr>
              <a:endParaRPr kumimoji="0" lang="fr-CA" sz="4800" b="0" i="0" u="none" strike="noStrike" kern="1200" cap="none" spc="0" normalizeH="0" baseline="0" noProof="0" dirty="0">
                <a:ln>
                  <a:noFill/>
                </a:ln>
                <a:solidFill>
                  <a:prstClr val="white"/>
                </a:solidFill>
                <a:effectLst/>
                <a:uLnTx/>
                <a:uFillTx/>
                <a:latin typeface="Barlow Medium"/>
                <a:ea typeface="+mn-ea"/>
                <a:cs typeface="+mn-cs"/>
              </a:endParaRPr>
            </a:p>
            <a:p>
              <a:pPr marL="588340" marR="0" lvl="1" indent="-294170" algn="l" defTabSz="914400" rtl="0" eaLnBrk="1" fontAlgn="auto" latinLnBrk="0" hangingPunct="1">
                <a:lnSpc>
                  <a:spcPts val="4087"/>
                </a:lnSpc>
                <a:spcBef>
                  <a:spcPts val="0"/>
                </a:spcBef>
                <a:spcAft>
                  <a:spcPts val="0"/>
                </a:spcAft>
                <a:buClrTx/>
                <a:buSzTx/>
                <a:buFont typeface="Arial"/>
                <a:buChar char="•"/>
                <a:tabLst/>
                <a:defRPr/>
              </a:pPr>
              <a:r>
                <a:rPr kumimoji="0" lang="fr-CA" sz="4800" b="0" i="0" u="none" strike="noStrike" kern="1200" cap="none" spc="0" normalizeH="0" baseline="0" noProof="0" dirty="0">
                  <a:ln>
                    <a:noFill/>
                  </a:ln>
                  <a:solidFill>
                    <a:prstClr val="white"/>
                  </a:solidFill>
                  <a:effectLst/>
                  <a:uLnTx/>
                  <a:uFillTx/>
                  <a:latin typeface="Barlow Medium"/>
                  <a:ea typeface="+mn-ea"/>
                  <a:cs typeface="+mn-cs"/>
                </a:rPr>
                <a:t>Agilité &amp; vigie du marché;</a:t>
              </a:r>
            </a:p>
            <a:p>
              <a:pPr marL="294170" marR="0" lvl="1" indent="0" algn="l" defTabSz="914400" rtl="0" eaLnBrk="1" fontAlgn="auto" latinLnBrk="0" hangingPunct="1">
                <a:lnSpc>
                  <a:spcPts val="4087"/>
                </a:lnSpc>
                <a:spcBef>
                  <a:spcPts val="0"/>
                </a:spcBef>
                <a:spcAft>
                  <a:spcPts val="0"/>
                </a:spcAft>
                <a:buClrTx/>
                <a:buSzTx/>
                <a:buFontTx/>
                <a:buNone/>
                <a:tabLst/>
                <a:defRPr/>
              </a:pPr>
              <a:endParaRPr kumimoji="0" lang="fr-CA" sz="4800" b="0" i="0" u="none" strike="noStrike" kern="1200" cap="none" spc="0" normalizeH="0" baseline="0" noProof="0" dirty="0">
                <a:ln>
                  <a:noFill/>
                </a:ln>
                <a:solidFill>
                  <a:prstClr val="white"/>
                </a:solidFill>
                <a:effectLst/>
                <a:uLnTx/>
                <a:uFillTx/>
                <a:latin typeface="Barlow Medium"/>
                <a:ea typeface="+mn-ea"/>
                <a:cs typeface="+mn-cs"/>
              </a:endParaRPr>
            </a:p>
            <a:p>
              <a:pPr marL="588340" marR="0" lvl="1" indent="-294170" algn="l" defTabSz="914400" rtl="0" eaLnBrk="1" fontAlgn="auto" latinLnBrk="0" hangingPunct="1">
                <a:lnSpc>
                  <a:spcPts val="4087"/>
                </a:lnSpc>
                <a:spcBef>
                  <a:spcPts val="0"/>
                </a:spcBef>
                <a:spcAft>
                  <a:spcPts val="0"/>
                </a:spcAft>
                <a:buClrTx/>
                <a:buSzTx/>
                <a:buFont typeface="Arial"/>
                <a:buChar char="•"/>
                <a:tabLst/>
                <a:defRPr/>
              </a:pPr>
              <a:r>
                <a:rPr kumimoji="0" lang="fr-CA" sz="4800" b="0" i="0" u="none" strike="noStrike" kern="1200" cap="none" spc="0" normalizeH="0" baseline="0" noProof="0" dirty="0">
                  <a:ln>
                    <a:noFill/>
                  </a:ln>
                  <a:solidFill>
                    <a:prstClr val="white"/>
                  </a:solidFill>
                  <a:effectLst/>
                  <a:uLnTx/>
                  <a:uFillTx/>
                  <a:latin typeface="Barlow Medium"/>
                  <a:ea typeface="+mn-ea"/>
                  <a:cs typeface="+mn-cs"/>
                </a:rPr>
                <a:t>Équité &amp; transparence.</a:t>
              </a:r>
            </a:p>
          </p:txBody>
        </p:sp>
      </p:grpSp>
      <p:pic>
        <p:nvPicPr>
          <p:cNvPr id="13" name="Picture 2">
            <a:extLst>
              <a:ext uri="{FF2B5EF4-FFF2-40B4-BE49-F238E27FC236}">
                <a16:creationId xmlns:a16="http://schemas.microsoft.com/office/drawing/2014/main" id="{3B3AD84E-09AE-5BF8-2986-94B7ACCC9D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188904" flipH="1">
            <a:off x="8104238" y="212947"/>
            <a:ext cx="16046810" cy="6997107"/>
          </a:xfrm>
          <a:prstGeom prst="rect">
            <a:avLst/>
          </a:prstGeom>
        </p:spPr>
      </p:pic>
      <p:pic>
        <p:nvPicPr>
          <p:cNvPr id="2" name="Picture 2"/>
          <p:cNvPicPr>
            <a:picLocks noChangeAspect="1"/>
          </p:cNvPicPr>
          <p:nvPr/>
        </p:nvPicPr>
        <p:blipFill>
          <a:blip r:embed="rId5"/>
          <a:srcRect/>
          <a:stretch>
            <a:fillRect/>
          </a:stretch>
        </p:blipFill>
        <p:spPr>
          <a:xfrm>
            <a:off x="10609336" y="3556939"/>
            <a:ext cx="6649964" cy="44346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28700" y="2127409"/>
            <a:ext cx="10858500" cy="3264568"/>
            <a:chOff x="0" y="-2457335"/>
            <a:chExt cx="11655091" cy="4352758"/>
          </a:xfrm>
        </p:grpSpPr>
        <p:sp>
          <p:nvSpPr>
            <p:cNvPr id="6" name="TextBox 6"/>
            <p:cNvSpPr txBox="1"/>
            <p:nvPr/>
          </p:nvSpPr>
          <p:spPr>
            <a:xfrm>
              <a:off x="0" y="-2457335"/>
              <a:ext cx="11655091" cy="764312"/>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3C066"/>
                  </a:solidFill>
                  <a:effectLst/>
                  <a:uLnTx/>
                  <a:uFillTx/>
                  <a:latin typeface="Barlow Medium Bold"/>
                  <a:ea typeface="+mn-ea"/>
                  <a:cs typeface="+mn-cs"/>
                </a:rPr>
                <a:t>QUESTION QUIZ</a:t>
              </a:r>
            </a:p>
          </p:txBody>
        </p:sp>
        <p:sp>
          <p:nvSpPr>
            <p:cNvPr id="7" name="TextBox 7"/>
            <p:cNvSpPr txBox="1"/>
            <p:nvPr/>
          </p:nvSpPr>
          <p:spPr>
            <a:xfrm>
              <a:off x="0" y="1442991"/>
              <a:ext cx="11655091" cy="452432"/>
            </a:xfrm>
            <a:prstGeom prst="rect">
              <a:avLst/>
            </a:prstGeom>
          </p:spPr>
          <p:txBody>
            <a:bodyPr lIns="0" tIns="0" rIns="0" bIns="0" rtlCol="0" anchor="t">
              <a:spAutoFit/>
            </a:bodyPr>
            <a:lstStyle/>
            <a:p>
              <a:pPr marL="0" marR="0" lvl="0" indent="0" algn="l" defTabSz="914400" rtl="0" eaLnBrk="1" fontAlgn="auto" latinLnBrk="0" hangingPunct="1">
                <a:lnSpc>
                  <a:spcPts val="2968"/>
                </a:lnSpc>
                <a:spcBef>
                  <a:spcPts val="0"/>
                </a:spcBef>
                <a:spcAft>
                  <a:spcPts val="0"/>
                </a:spcAft>
                <a:buClrTx/>
                <a:buSzTx/>
                <a:buFontTx/>
                <a:buNone/>
                <a:tabLst/>
                <a:defRPr/>
              </a:pPr>
              <a:endParaRPr kumimoji="0" lang="en-US" sz="1979" b="0" i="0" u="none" strike="noStrike" kern="1200" cap="none" spc="39" normalizeH="0" baseline="0" noProof="0">
                <a:ln>
                  <a:noFill/>
                </a:ln>
                <a:solidFill>
                  <a:srgbClr val="141414"/>
                </a:solidFill>
                <a:effectLst/>
                <a:uLnTx/>
                <a:uFillTx/>
                <a:latin typeface="Barlow Medium"/>
                <a:ea typeface="+mn-ea"/>
                <a:cs typeface="+mn-cs"/>
              </a:endParaRPr>
            </a:p>
          </p:txBody>
        </p:sp>
      </p:grpSp>
      <p:grpSp>
        <p:nvGrpSpPr>
          <p:cNvPr id="8" name="Group 8"/>
          <p:cNvGrpSpPr/>
          <p:nvPr/>
        </p:nvGrpSpPr>
        <p:grpSpPr>
          <a:xfrm>
            <a:off x="12232638" y="8753587"/>
            <a:ext cx="5026662" cy="480901"/>
            <a:chOff x="0" y="-76200"/>
            <a:chExt cx="6702215" cy="641201"/>
          </a:xfrm>
        </p:grpSpPr>
        <p:sp>
          <p:nvSpPr>
            <p:cNvPr id="9" name="TextBox 9"/>
            <p:cNvSpPr txBox="1"/>
            <p:nvPr/>
          </p:nvSpPr>
          <p:spPr>
            <a:xfrm>
              <a:off x="0" y="34375"/>
              <a:ext cx="5193339" cy="471805"/>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2" normalizeH="0" baseline="0" noProof="0">
                  <a:ln>
                    <a:noFill/>
                  </a:ln>
                  <a:solidFill>
                    <a:srgbClr val="141414"/>
                  </a:solidFill>
                  <a:effectLst/>
                  <a:uLnTx/>
                  <a:uFillTx/>
                  <a:latin typeface="Barlow Medium"/>
                  <a:ea typeface="+mn-ea"/>
                  <a:cs typeface="+mn-cs"/>
                </a:rPr>
                <a:t>REBONDIR</a:t>
              </a:r>
            </a:p>
          </p:txBody>
        </p:sp>
        <p:sp>
          <p:nvSpPr>
            <p:cNvPr id="10" name="TextBox 10"/>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141414"/>
                  </a:solidFill>
                  <a:effectLst/>
                  <a:uLnTx/>
                  <a:uFillTx/>
                  <a:latin typeface="Barlow Medium Bold"/>
                  <a:ea typeface="+mn-ea"/>
                  <a:cs typeface="+mn-cs"/>
                </a:rPr>
                <a:t>13</a:t>
              </a:r>
            </a:p>
          </p:txBody>
        </p:sp>
      </p:grpSp>
      <p:sp>
        <p:nvSpPr>
          <p:cNvPr id="11" name="TextBox 11"/>
          <p:cNvSpPr txBox="1"/>
          <p:nvPr/>
        </p:nvSpPr>
        <p:spPr>
          <a:xfrm>
            <a:off x="1028700" y="609600"/>
            <a:ext cx="14363700" cy="1115690"/>
          </a:xfrm>
          <a:prstGeom prst="rect">
            <a:avLst/>
          </a:prstGeom>
        </p:spPr>
        <p:txBody>
          <a:bodyPr wrap="square" lIns="0" tIns="0" rIns="0" bIns="0" rtlCol="0" anchor="t">
            <a:spAutoFit/>
          </a:bodyPr>
          <a:lstStyle/>
          <a:p>
            <a:pPr marL="0" marR="0" lvl="0" indent="0" algn="l" defTabSz="914400" rtl="0" eaLnBrk="1" fontAlgn="auto" latinLnBrk="0" hangingPunct="1">
              <a:lnSpc>
                <a:spcPts val="8675"/>
              </a:lnSpc>
              <a:spcBef>
                <a:spcPct val="0"/>
              </a:spcBef>
              <a:spcAft>
                <a:spcPts val="0"/>
              </a:spcAft>
              <a:buClrTx/>
              <a:buSzTx/>
              <a:buFontTx/>
              <a:buNone/>
              <a:tabLst/>
              <a:defRPr/>
            </a:pPr>
            <a:r>
              <a:rPr kumimoji="0" lang="fr-CA" sz="8000" b="0" i="0" u="none" strike="noStrike" kern="1200" cap="none" spc="0" normalizeH="0" baseline="0" noProof="0" dirty="0">
                <a:ln>
                  <a:noFill/>
                </a:ln>
                <a:solidFill>
                  <a:srgbClr val="03C066"/>
                </a:solidFill>
                <a:effectLst/>
                <a:uLnTx/>
                <a:uFillTx/>
                <a:latin typeface="Barlow Bold Bold"/>
                <a:ea typeface="+mn-ea"/>
                <a:cs typeface="+mn-cs"/>
              </a:rPr>
              <a:t>Un enjeu d’équité</a:t>
            </a:r>
          </a:p>
        </p:txBody>
      </p:sp>
      <p:grpSp>
        <p:nvGrpSpPr>
          <p:cNvPr id="12" name="Group 3">
            <a:extLst>
              <a:ext uri="{FF2B5EF4-FFF2-40B4-BE49-F238E27FC236}">
                <a16:creationId xmlns:a16="http://schemas.microsoft.com/office/drawing/2014/main" id="{B0F9B10D-7522-1D80-7115-6F2CC2EE6C26}"/>
              </a:ext>
            </a:extLst>
          </p:cNvPr>
          <p:cNvGrpSpPr/>
          <p:nvPr/>
        </p:nvGrpSpPr>
        <p:grpSpPr>
          <a:xfrm>
            <a:off x="762000" y="2578385"/>
            <a:ext cx="14363700" cy="4758496"/>
            <a:chOff x="-40640" y="-85725"/>
            <a:chExt cx="11695731" cy="6344663"/>
          </a:xfrm>
        </p:grpSpPr>
        <p:sp>
          <p:nvSpPr>
            <p:cNvPr id="13" name="TextBox 4">
              <a:extLst>
                <a:ext uri="{FF2B5EF4-FFF2-40B4-BE49-F238E27FC236}">
                  <a16:creationId xmlns:a16="http://schemas.microsoft.com/office/drawing/2014/main" id="{A35BB370-93D0-44C3-9E73-698D5B51CA8B}"/>
                </a:ext>
              </a:extLst>
            </p:cNvPr>
            <p:cNvSpPr txBox="1"/>
            <p:nvPr/>
          </p:nvSpPr>
          <p:spPr>
            <a:xfrm>
              <a:off x="0" y="-85725"/>
              <a:ext cx="11655091" cy="854935"/>
            </a:xfrm>
            <a:prstGeom prst="rect">
              <a:avLst/>
            </a:prstGeom>
          </p:spPr>
          <p:txBody>
            <a:bodyPr lIns="0" tIns="0" rIns="0" bIns="0" rtlCol="0" anchor="t">
              <a:spAutoFit/>
            </a:bodyPr>
            <a:lstStyle/>
            <a:p>
              <a:pPr marL="0" marR="0" lvl="0" indent="0" algn="l" defTabSz="914400" rtl="0" eaLnBrk="1" fontAlgn="auto" latinLnBrk="0" hangingPunct="1">
                <a:lnSpc>
                  <a:spcPts val="5599"/>
                </a:lnSpc>
                <a:spcBef>
                  <a:spcPct val="0"/>
                </a:spcBef>
                <a:spcAft>
                  <a:spcPts val="0"/>
                </a:spcAft>
                <a:buClrTx/>
                <a:buSzTx/>
                <a:buFontTx/>
                <a:buNone/>
                <a:tabLst/>
                <a:defRPr/>
              </a:pPr>
              <a:endParaRPr kumimoji="0" lang="en-US" sz="3999" b="0" i="0" u="none" strike="noStrike" kern="1200" cap="none" spc="0" normalizeH="0" baseline="0" noProof="0">
                <a:ln>
                  <a:noFill/>
                </a:ln>
                <a:solidFill>
                  <a:prstClr val="white"/>
                </a:solidFill>
                <a:effectLst/>
                <a:uLnTx/>
                <a:uFillTx/>
                <a:latin typeface="Barlow Bold Bold"/>
                <a:ea typeface="+mn-ea"/>
                <a:cs typeface="+mn-cs"/>
              </a:endParaRPr>
            </a:p>
          </p:txBody>
        </p:sp>
        <p:sp>
          <p:nvSpPr>
            <p:cNvPr id="14" name="TextBox 5">
              <a:extLst>
                <a:ext uri="{FF2B5EF4-FFF2-40B4-BE49-F238E27FC236}">
                  <a16:creationId xmlns:a16="http://schemas.microsoft.com/office/drawing/2014/main" id="{0328A0C8-5F8E-383F-9499-0AC99BAD805B}"/>
                </a:ext>
              </a:extLst>
            </p:cNvPr>
            <p:cNvSpPr txBox="1"/>
            <p:nvPr/>
          </p:nvSpPr>
          <p:spPr>
            <a:xfrm>
              <a:off x="-40640" y="650563"/>
              <a:ext cx="11655091" cy="5608375"/>
            </a:xfrm>
            <a:prstGeom prst="rect">
              <a:avLst/>
            </a:prstGeom>
          </p:spPr>
          <p:txBody>
            <a:bodyPr lIns="0" tIns="0" rIns="0" bIns="0" rtlCol="0" anchor="t">
              <a:spAutoFit/>
            </a:bodyPr>
            <a:lstStyle/>
            <a:p>
              <a:pPr marL="294170" marR="0" lvl="1" indent="0" algn="l" defTabSz="914400" rtl="0" eaLnBrk="1" fontAlgn="auto" latinLnBrk="0" hangingPunct="1">
                <a:lnSpc>
                  <a:spcPts val="4087"/>
                </a:lnSpc>
                <a:spcBef>
                  <a:spcPts val="0"/>
                </a:spcBef>
                <a:spcAft>
                  <a:spcPts val="0"/>
                </a:spcAft>
                <a:buClrTx/>
                <a:buSzTx/>
                <a:buFontTx/>
                <a:buNone/>
                <a:tabLst/>
                <a:defRPr/>
              </a:pPr>
              <a:r>
                <a:rPr kumimoji="0" lang="fr-CA" sz="4800" b="0" i="0" u="none" strike="noStrike" kern="1200" cap="none" spc="0" normalizeH="0" baseline="0" noProof="0" dirty="0">
                  <a:ln>
                    <a:noFill/>
                  </a:ln>
                  <a:solidFill>
                    <a:prstClr val="black"/>
                  </a:solidFill>
                  <a:effectLst/>
                  <a:uLnTx/>
                  <a:uFillTx/>
                  <a:latin typeface="Barlow Medium"/>
                  <a:ea typeface="+mn-ea"/>
                  <a:cs typeface="+mn-cs"/>
                </a:rPr>
                <a:t>Parmi les variables suivantes, quelle a été </a:t>
              </a:r>
              <a:r>
                <a:rPr kumimoji="0" lang="fr-CA" sz="4800" b="1" i="0" u="sng" strike="noStrike" kern="1200" cap="none" spc="0" normalizeH="0" baseline="0" noProof="0" dirty="0">
                  <a:ln>
                    <a:noFill/>
                  </a:ln>
                  <a:solidFill>
                    <a:prstClr val="black"/>
                  </a:solidFill>
                  <a:effectLst/>
                  <a:uLnTx/>
                  <a:uFillTx/>
                  <a:latin typeface="Barlow Medium"/>
                  <a:ea typeface="+mn-ea"/>
                  <a:cs typeface="+mn-cs"/>
                </a:rPr>
                <a:t>la plus importante</a:t>
              </a:r>
              <a:r>
                <a:rPr kumimoji="0" lang="fr-CA" sz="4800" b="1" i="0" u="none" strike="noStrike" kern="1200" cap="none" spc="0" normalizeH="0" baseline="0" noProof="0" dirty="0">
                  <a:ln>
                    <a:noFill/>
                  </a:ln>
                  <a:solidFill>
                    <a:prstClr val="black"/>
                  </a:solidFill>
                  <a:effectLst/>
                  <a:uLnTx/>
                  <a:uFillTx/>
                  <a:latin typeface="Barlow Medium"/>
                  <a:ea typeface="+mn-ea"/>
                  <a:cs typeface="+mn-cs"/>
                </a:rPr>
                <a:t> </a:t>
              </a:r>
              <a:r>
                <a:rPr kumimoji="0" lang="fr-CA" sz="4800" b="0" i="0" u="none" strike="noStrike" kern="1200" cap="none" spc="0" normalizeH="0" baseline="0" noProof="0" dirty="0">
                  <a:ln>
                    <a:noFill/>
                  </a:ln>
                  <a:solidFill>
                    <a:prstClr val="black"/>
                  </a:solidFill>
                  <a:effectLst/>
                  <a:uLnTx/>
                  <a:uFillTx/>
                  <a:latin typeface="Barlow Medium"/>
                  <a:ea typeface="+mn-ea"/>
                  <a:cs typeface="+mn-cs"/>
                </a:rPr>
                <a:t>à Laval pour le créneau unifamilial entre 2017 et 2022?</a:t>
              </a:r>
            </a:p>
            <a:p>
              <a:pPr marL="294170" marR="0" lvl="1" indent="0" algn="l" defTabSz="914400" rtl="0" eaLnBrk="1" fontAlgn="auto" latinLnBrk="0" hangingPunct="1">
                <a:lnSpc>
                  <a:spcPts val="4087"/>
                </a:lnSpc>
                <a:spcBef>
                  <a:spcPts val="0"/>
                </a:spcBef>
                <a:spcAft>
                  <a:spcPts val="0"/>
                </a:spcAft>
                <a:buClrTx/>
                <a:buSzTx/>
                <a:buFontTx/>
                <a:buNone/>
                <a:tabLst/>
                <a:defRPr/>
              </a:pPr>
              <a:endParaRPr kumimoji="0" lang="fr-CA" sz="4800" b="0" i="0" u="none" strike="noStrike" kern="1200" cap="none" spc="0" normalizeH="0" baseline="0" noProof="0" dirty="0">
                <a:ln>
                  <a:noFill/>
                </a:ln>
                <a:solidFill>
                  <a:prstClr val="black"/>
                </a:solidFill>
                <a:effectLst/>
                <a:uLnTx/>
                <a:uFillTx/>
                <a:latin typeface="Barlow Medium"/>
                <a:ea typeface="+mn-ea"/>
                <a:cs typeface="+mn-cs"/>
              </a:endParaRPr>
            </a:p>
            <a:p>
              <a:pPr marL="294170" marR="0" lvl="1" indent="0" algn="l" defTabSz="914400" rtl="0" eaLnBrk="1" fontAlgn="auto" latinLnBrk="0" hangingPunct="1">
                <a:lnSpc>
                  <a:spcPts val="4087"/>
                </a:lnSpc>
                <a:spcBef>
                  <a:spcPts val="0"/>
                </a:spcBef>
                <a:spcAft>
                  <a:spcPts val="0"/>
                </a:spcAft>
                <a:buClrTx/>
                <a:buSzTx/>
                <a:buFontTx/>
                <a:buNone/>
                <a:tabLst/>
                <a:defRPr/>
              </a:pPr>
              <a:r>
                <a:rPr kumimoji="0" lang="fr-CA" sz="4800" b="0" i="0" u="none" strike="noStrike" kern="1200" cap="none" spc="0" normalizeH="0" baseline="0" noProof="0" dirty="0">
                  <a:ln>
                    <a:noFill/>
                  </a:ln>
                  <a:solidFill>
                    <a:prstClr val="black"/>
                  </a:solidFill>
                  <a:effectLst/>
                  <a:uLnTx/>
                  <a:uFillTx/>
                  <a:latin typeface="Barlow Medium"/>
                  <a:ea typeface="+mn-ea"/>
                  <a:cs typeface="+mn-cs"/>
                </a:rPr>
                <a:t>A) Aire habitable</a:t>
              </a:r>
            </a:p>
            <a:p>
              <a:pPr marL="294170" marR="0" lvl="1" indent="0" algn="l" defTabSz="914400" rtl="0" eaLnBrk="1" fontAlgn="auto" latinLnBrk="0" hangingPunct="1">
                <a:lnSpc>
                  <a:spcPts val="4087"/>
                </a:lnSpc>
                <a:spcBef>
                  <a:spcPts val="0"/>
                </a:spcBef>
                <a:spcAft>
                  <a:spcPts val="0"/>
                </a:spcAft>
                <a:buClrTx/>
                <a:buSzTx/>
                <a:buFontTx/>
                <a:buNone/>
                <a:tabLst/>
                <a:defRPr/>
              </a:pPr>
              <a:r>
                <a:rPr kumimoji="0" lang="fr-CA" sz="4800" b="0" i="0" u="none" strike="noStrike" kern="1200" cap="none" spc="0" normalizeH="0" baseline="0" noProof="0" dirty="0">
                  <a:ln>
                    <a:noFill/>
                  </a:ln>
                  <a:solidFill>
                    <a:prstClr val="black"/>
                  </a:solidFill>
                  <a:effectLst/>
                  <a:uLnTx/>
                  <a:uFillTx/>
                  <a:latin typeface="Barlow Medium"/>
                  <a:ea typeface="+mn-ea"/>
                  <a:cs typeface="+mn-cs"/>
                </a:rPr>
                <a:t>B) Pointage de classe</a:t>
              </a:r>
            </a:p>
            <a:p>
              <a:pPr marL="294170" marR="0" lvl="1" indent="0" algn="l" defTabSz="914400" rtl="0" eaLnBrk="1" fontAlgn="auto" latinLnBrk="0" hangingPunct="1">
                <a:lnSpc>
                  <a:spcPts val="4087"/>
                </a:lnSpc>
                <a:spcBef>
                  <a:spcPts val="0"/>
                </a:spcBef>
                <a:spcAft>
                  <a:spcPts val="0"/>
                </a:spcAft>
                <a:buClrTx/>
                <a:buSzTx/>
                <a:buFontTx/>
                <a:buNone/>
                <a:tabLst/>
                <a:defRPr/>
              </a:pPr>
              <a:r>
                <a:rPr kumimoji="0" lang="fr-CA" sz="4800" b="0" i="0" u="none" strike="noStrike" kern="1200" cap="none" spc="0" normalizeH="0" baseline="0" noProof="0" dirty="0">
                  <a:ln>
                    <a:noFill/>
                  </a:ln>
                  <a:solidFill>
                    <a:prstClr val="black"/>
                  </a:solidFill>
                  <a:effectLst/>
                  <a:uLnTx/>
                  <a:uFillTx/>
                  <a:latin typeface="Barlow Medium"/>
                  <a:ea typeface="+mn-ea"/>
                  <a:cs typeface="+mn-cs"/>
                </a:rPr>
                <a:t>C) Année apparente</a:t>
              </a:r>
            </a:p>
            <a:p>
              <a:pPr marL="294170" marR="0" lvl="1" indent="0" algn="l" defTabSz="914400" rtl="0" eaLnBrk="1" fontAlgn="auto" latinLnBrk="0" hangingPunct="1">
                <a:lnSpc>
                  <a:spcPts val="4087"/>
                </a:lnSpc>
                <a:spcBef>
                  <a:spcPts val="0"/>
                </a:spcBef>
                <a:spcAft>
                  <a:spcPts val="0"/>
                </a:spcAft>
                <a:buClrTx/>
                <a:buSzTx/>
                <a:buFontTx/>
                <a:buNone/>
                <a:tabLst/>
                <a:defRPr/>
              </a:pPr>
              <a:r>
                <a:rPr kumimoji="0" lang="fr-CA" sz="4800" b="0" i="0" u="none" strike="noStrike" kern="1200" cap="none" spc="0" normalizeH="0" baseline="0" noProof="0" dirty="0">
                  <a:ln>
                    <a:noFill/>
                  </a:ln>
                  <a:solidFill>
                    <a:prstClr val="black"/>
                  </a:solidFill>
                  <a:effectLst/>
                  <a:uLnTx/>
                  <a:uFillTx/>
                  <a:latin typeface="Barlow Medium"/>
                  <a:ea typeface="+mn-ea"/>
                  <a:cs typeface="+mn-cs"/>
                </a:rPr>
                <a:t>D) Localisation</a:t>
              </a:r>
            </a:p>
          </p:txBody>
        </p:sp>
      </p:grpSp>
      <p:sp>
        <p:nvSpPr>
          <p:cNvPr id="15" name="Étoile : 10 branches 14">
            <a:extLst>
              <a:ext uri="{FF2B5EF4-FFF2-40B4-BE49-F238E27FC236}">
                <a16:creationId xmlns:a16="http://schemas.microsoft.com/office/drawing/2014/main" id="{D294C9FB-C17C-2AAB-B30A-2E18D715083A}"/>
              </a:ext>
            </a:extLst>
          </p:cNvPr>
          <p:cNvSpPr/>
          <p:nvPr/>
        </p:nvSpPr>
        <p:spPr>
          <a:xfrm>
            <a:off x="7737919" y="4914900"/>
            <a:ext cx="895350" cy="895350"/>
          </a:xfrm>
          <a:prstGeom prst="star1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4000" b="0" i="0" u="none" strike="noStrike" kern="1200" cap="none" spc="0" normalizeH="0" baseline="0" noProof="0" dirty="0">
                <a:ln>
                  <a:solidFill>
                    <a:prstClr val="white"/>
                  </a:solidFill>
                </a:ln>
                <a:solidFill>
                  <a:prstClr val="white"/>
                </a:solidFill>
                <a:effectLst/>
                <a:uLnTx/>
                <a:uFillTx/>
                <a:latin typeface="Calibri"/>
                <a:ea typeface="+mn-ea"/>
                <a:cs typeface="+mn-cs"/>
              </a:rPr>
              <a:t>1</a:t>
            </a:r>
          </a:p>
        </p:txBody>
      </p:sp>
      <p:sp>
        <p:nvSpPr>
          <p:cNvPr id="16" name="Étoile : 10 branches 15">
            <a:extLst>
              <a:ext uri="{FF2B5EF4-FFF2-40B4-BE49-F238E27FC236}">
                <a16:creationId xmlns:a16="http://schemas.microsoft.com/office/drawing/2014/main" id="{9BCB89EB-199E-3B94-F6FF-4E875ECC815E}"/>
              </a:ext>
            </a:extLst>
          </p:cNvPr>
          <p:cNvSpPr/>
          <p:nvPr/>
        </p:nvSpPr>
        <p:spPr>
          <a:xfrm>
            <a:off x="7737919" y="6525106"/>
            <a:ext cx="895350" cy="895350"/>
          </a:xfrm>
          <a:prstGeom prst="star1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4000" b="0" i="0" u="none" strike="noStrike" kern="1200" cap="none" spc="0" normalizeH="0" baseline="0" noProof="0" dirty="0">
                <a:ln>
                  <a:solidFill>
                    <a:prstClr val="white"/>
                  </a:solidFill>
                </a:ln>
                <a:solidFill>
                  <a:prstClr val="white"/>
                </a:solidFill>
                <a:effectLst/>
                <a:uLnTx/>
                <a:uFillTx/>
                <a:latin typeface="Calibri"/>
                <a:ea typeface="+mn-ea"/>
                <a:cs typeface="+mn-cs"/>
              </a:rPr>
              <a:t>2</a:t>
            </a:r>
          </a:p>
        </p:txBody>
      </p:sp>
    </p:spTree>
    <p:extLst>
      <p:ext uri="{BB962C8B-B14F-4D97-AF65-F5344CB8AC3E}">
        <p14:creationId xmlns:p14="http://schemas.microsoft.com/office/powerpoint/2010/main" val="353505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937731" y="3456469"/>
            <a:ext cx="12321414" cy="5212104"/>
          </a:xfrm>
          <a:prstGeom prst="rect">
            <a:avLst/>
          </a:prstGeom>
        </p:spPr>
      </p:pic>
      <p:pic>
        <p:nvPicPr>
          <p:cNvPr id="3" name="Picture 3">
            <a:hlinkClick r:id="rId4"/>
          </p:cNvPr>
          <p:cNvPicPr>
            <a:picLocks noChangeAspect="1"/>
          </p:cNvPicPr>
          <p:nvPr/>
        </p:nvPicPr>
        <p:blipFill>
          <a:blip r:embed="rId5"/>
          <a:srcRect/>
          <a:stretch>
            <a:fillRect/>
          </a:stretch>
        </p:blipFill>
        <p:spPr>
          <a:xfrm>
            <a:off x="14364857" y="577631"/>
            <a:ext cx="2977358" cy="2468828"/>
          </a:xfrm>
          <a:prstGeom prst="rect">
            <a:avLst/>
          </a:prstGeom>
        </p:spPr>
      </p:pic>
      <p:pic>
        <p:nvPicPr>
          <p:cNvPr id="4" name="Picture 4">
            <a:hlinkClick r:id="rId6"/>
          </p:cNvPr>
          <p:cNvPicPr>
            <a:picLocks noChangeAspect="1"/>
          </p:cNvPicPr>
          <p:nvPr/>
        </p:nvPicPr>
        <p:blipFill>
          <a:blip r:embed="rId7"/>
          <a:srcRect/>
          <a:stretch>
            <a:fillRect/>
          </a:stretch>
        </p:blipFill>
        <p:spPr>
          <a:xfrm>
            <a:off x="14364857" y="3195363"/>
            <a:ext cx="2977358" cy="2352191"/>
          </a:xfrm>
          <a:prstGeom prst="rect">
            <a:avLst/>
          </a:prstGeom>
        </p:spPr>
      </p:pic>
      <p:pic>
        <p:nvPicPr>
          <p:cNvPr id="5" name="Picture 5">
            <a:hlinkClick r:id="rId8"/>
          </p:cNvPr>
          <p:cNvPicPr>
            <a:picLocks noChangeAspect="1"/>
          </p:cNvPicPr>
          <p:nvPr/>
        </p:nvPicPr>
        <p:blipFill>
          <a:blip r:embed="rId9"/>
          <a:srcRect/>
          <a:stretch>
            <a:fillRect/>
          </a:stretch>
        </p:blipFill>
        <p:spPr>
          <a:xfrm>
            <a:off x="14364857" y="5717031"/>
            <a:ext cx="2977358" cy="2381886"/>
          </a:xfrm>
          <a:prstGeom prst="rect">
            <a:avLst/>
          </a:prstGeom>
        </p:spPr>
      </p:pic>
      <p:grpSp>
        <p:nvGrpSpPr>
          <p:cNvPr id="6" name="Group 6"/>
          <p:cNvGrpSpPr/>
          <p:nvPr/>
        </p:nvGrpSpPr>
        <p:grpSpPr>
          <a:xfrm>
            <a:off x="12232638" y="8753587"/>
            <a:ext cx="5026662" cy="480901"/>
            <a:chOff x="0" y="-76200"/>
            <a:chExt cx="6702215" cy="641201"/>
          </a:xfrm>
        </p:grpSpPr>
        <p:sp>
          <p:nvSpPr>
            <p:cNvPr id="7" name="TextBox 7"/>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8" name="TextBox 8"/>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14</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11" name="TextBox 9">
            <a:extLst>
              <a:ext uri="{FF2B5EF4-FFF2-40B4-BE49-F238E27FC236}">
                <a16:creationId xmlns:a16="http://schemas.microsoft.com/office/drawing/2014/main" id="{1F0B634E-3232-F6CC-6D9C-89916829B6B0}"/>
              </a:ext>
            </a:extLst>
          </p:cNvPr>
          <p:cNvSpPr txBox="1"/>
          <p:nvPr/>
        </p:nvSpPr>
        <p:spPr>
          <a:xfrm>
            <a:off x="1028699" y="946662"/>
            <a:ext cx="13336158" cy="1128514"/>
          </a:xfrm>
          <a:prstGeom prst="rect">
            <a:avLst/>
          </a:prstGeom>
        </p:spPr>
        <p:txBody>
          <a:bodyPr wrap="square" lIns="0" tIns="0" rIns="0" bIns="0" rtlCol="0" anchor="t">
            <a:spAutoFit/>
          </a:bodyPr>
          <a:lstStyle/>
          <a:p>
            <a:pPr marL="0" marR="0" lvl="0" indent="0" algn="l" defTabSz="914400" rtl="0" eaLnBrk="1" fontAlgn="auto" latinLnBrk="0" hangingPunct="1">
              <a:lnSpc>
                <a:spcPts val="8799"/>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3CDA7D"/>
                </a:solidFill>
                <a:effectLst/>
                <a:uLnTx/>
                <a:uFillTx/>
                <a:latin typeface="Barlow Bold Bold"/>
                <a:ea typeface="+mn-ea"/>
                <a:cs typeface="+mn-cs"/>
              </a:rPr>
              <a:t>LES FORCES EN ACTIONS</a:t>
            </a:r>
          </a:p>
        </p:txBody>
      </p:sp>
      <p:sp>
        <p:nvSpPr>
          <p:cNvPr id="10" name="TextBox 7">
            <a:extLst>
              <a:ext uri="{FF2B5EF4-FFF2-40B4-BE49-F238E27FC236}">
                <a16:creationId xmlns:a16="http://schemas.microsoft.com/office/drawing/2014/main" id="{8FA4F698-0AB9-F00E-6AE7-3B151503746E}"/>
              </a:ext>
            </a:extLst>
          </p:cNvPr>
          <p:cNvSpPr txBox="1"/>
          <p:nvPr/>
        </p:nvSpPr>
        <p:spPr>
          <a:xfrm>
            <a:off x="1028699" y="2075176"/>
            <a:ext cx="11791951" cy="1456809"/>
          </a:xfrm>
          <a:prstGeom prst="rect">
            <a:avLst/>
          </a:prstGeom>
        </p:spPr>
        <p:txBody>
          <a:bodyPr wrap="square" lIns="0" tIns="0" rIns="0" bIns="0" rtlCol="0" anchor="t">
            <a:spAutoFit/>
          </a:bodyPr>
          <a:lstStyle/>
          <a:p>
            <a:pPr marL="0" marR="0" lvl="0" indent="0" algn="l" defTabSz="914400" rtl="0" eaLnBrk="1" fontAlgn="auto" latinLnBrk="0" hangingPunct="1">
              <a:lnSpc>
                <a:spcPts val="6020"/>
              </a:lnSpc>
              <a:spcBef>
                <a:spcPts val="0"/>
              </a:spcBef>
              <a:spcAft>
                <a:spcPts val="0"/>
              </a:spcAft>
              <a:buClrTx/>
              <a:buSzTx/>
              <a:buFontTx/>
              <a:buNone/>
              <a:tabLst/>
              <a:defRPr/>
            </a:pPr>
            <a:r>
              <a:rPr kumimoji="0" lang="en-US" sz="4300" b="0" i="0" u="none" strike="noStrike" kern="1200" cap="none" spc="0" normalizeH="0" baseline="0" noProof="0" dirty="0">
                <a:ln>
                  <a:noFill/>
                </a:ln>
                <a:solidFill>
                  <a:srgbClr val="141414"/>
                </a:solidFill>
                <a:effectLst/>
                <a:uLnTx/>
                <a:uFillTx/>
                <a:latin typeface="Barlow Medium Bold"/>
                <a:ea typeface="+mn-ea"/>
                <a:cs typeface="+mn-cs"/>
              </a:rPr>
              <a:t>À L’ÈRE DE LA TRANSPARENCE ET DE LA MÉTHODE DE LA COMPARAISON</a:t>
            </a:r>
          </a:p>
        </p:txBody>
      </p:sp>
    </p:spTree>
    <p:extLst>
      <p:ext uri="{BB962C8B-B14F-4D97-AF65-F5344CB8AC3E}">
        <p14:creationId xmlns:p14="http://schemas.microsoft.com/office/powerpoint/2010/main" val="1426980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53" r="53" b="9169"/>
          <a:stretch>
            <a:fillRect/>
          </a:stretch>
        </p:blipFill>
        <p:spPr>
          <a:xfrm>
            <a:off x="0" y="0"/>
            <a:ext cx="18288000" cy="10287000"/>
          </a:xfrm>
          <a:prstGeom prst="rect">
            <a:avLst/>
          </a:prstGeom>
        </p:spPr>
      </p:pic>
      <p:sp>
        <p:nvSpPr>
          <p:cNvPr id="3" name="TextBox 3"/>
          <p:cNvSpPr txBox="1"/>
          <p:nvPr/>
        </p:nvSpPr>
        <p:spPr>
          <a:xfrm>
            <a:off x="1028700" y="508771"/>
            <a:ext cx="9058957" cy="2290444"/>
          </a:xfrm>
          <a:prstGeom prst="rect">
            <a:avLst/>
          </a:prstGeom>
        </p:spPr>
        <p:txBody>
          <a:bodyPr lIns="0" tIns="0" rIns="0" bIns="0" rtlCol="0" anchor="t">
            <a:spAutoFit/>
          </a:bodyPr>
          <a:lstStyle/>
          <a:p>
            <a:pPr marL="0" lvl="0" indent="0">
              <a:lnSpc>
                <a:spcPts val="8799"/>
              </a:lnSpc>
              <a:spcBef>
                <a:spcPct val="0"/>
              </a:spcBef>
            </a:pPr>
            <a:r>
              <a:rPr lang="en-US" sz="8799">
                <a:solidFill>
                  <a:srgbClr val="3CDA7D"/>
                </a:solidFill>
                <a:latin typeface="Barlow Bold Bold"/>
              </a:rPr>
              <a:t>LES FORCES EN ACTIONS</a:t>
            </a:r>
          </a:p>
        </p:txBody>
      </p:sp>
      <p:grpSp>
        <p:nvGrpSpPr>
          <p:cNvPr id="4" name="Group 4"/>
          <p:cNvGrpSpPr/>
          <p:nvPr/>
        </p:nvGrpSpPr>
        <p:grpSpPr>
          <a:xfrm>
            <a:off x="12232638" y="8753587"/>
            <a:ext cx="5026662" cy="480901"/>
            <a:chOff x="0" y="-76200"/>
            <a:chExt cx="6702215" cy="641201"/>
          </a:xfrm>
        </p:grpSpPr>
        <p:sp>
          <p:nvSpPr>
            <p:cNvPr id="5" name="TextBox 5"/>
            <p:cNvSpPr txBox="1"/>
            <p:nvPr/>
          </p:nvSpPr>
          <p:spPr>
            <a:xfrm>
              <a:off x="0" y="42946"/>
              <a:ext cx="5193339" cy="463234"/>
            </a:xfrm>
            <a:prstGeom prst="rect">
              <a:avLst/>
            </a:prstGeom>
          </p:spPr>
          <p:txBody>
            <a:bodyPr lIns="0" tIns="0" rIns="0" bIns="0" rtlCol="0" anchor="t">
              <a:spAutoFit/>
            </a:bodyPr>
            <a:lstStyle/>
            <a:p>
              <a:pPr algn="r">
                <a:lnSpc>
                  <a:spcPts val="2940"/>
                </a:lnSpc>
                <a:spcBef>
                  <a:spcPct val="0"/>
                </a:spcBef>
              </a:pPr>
              <a:r>
                <a:rPr lang="en-US" sz="2100" spc="41">
                  <a:solidFill>
                    <a:srgbClr val="141414"/>
                  </a:solidFill>
                  <a:latin typeface="Barlow Medium"/>
                </a:rPr>
                <a:t>REBONDIR</a:t>
              </a:r>
            </a:p>
          </p:txBody>
        </p:sp>
        <p:sp>
          <p:nvSpPr>
            <p:cNvPr id="6" name="TextBox 6"/>
            <p:cNvSpPr txBox="1"/>
            <p:nvPr/>
          </p:nvSpPr>
          <p:spPr>
            <a:xfrm>
              <a:off x="5541135" y="-76200"/>
              <a:ext cx="1161080" cy="641201"/>
            </a:xfrm>
            <a:prstGeom prst="rect">
              <a:avLst/>
            </a:prstGeom>
          </p:spPr>
          <p:txBody>
            <a:bodyPr lIns="0" tIns="0" rIns="0" bIns="0" rtlCol="0" anchor="t">
              <a:spAutoFit/>
            </a:bodyPr>
            <a:lstStyle/>
            <a:p>
              <a:pPr algn="r">
                <a:lnSpc>
                  <a:spcPts val="4200"/>
                </a:lnSpc>
                <a:spcBef>
                  <a:spcPct val="0"/>
                </a:spcBef>
              </a:pPr>
              <a:r>
                <a:rPr lang="en-US" sz="3000" dirty="0">
                  <a:solidFill>
                    <a:srgbClr val="141414"/>
                  </a:solidFill>
                  <a:latin typeface="Barlow Medium Bold"/>
                </a:rPr>
                <a:t>15</a:t>
              </a:r>
            </a:p>
          </p:txBody>
        </p:sp>
      </p:grpSp>
      <p:sp>
        <p:nvSpPr>
          <p:cNvPr id="7" name="TextBox 7"/>
          <p:cNvSpPr txBox="1"/>
          <p:nvPr/>
        </p:nvSpPr>
        <p:spPr>
          <a:xfrm>
            <a:off x="838200" y="2697139"/>
            <a:ext cx="5673849" cy="687368"/>
          </a:xfrm>
          <a:prstGeom prst="rect">
            <a:avLst/>
          </a:prstGeom>
        </p:spPr>
        <p:txBody>
          <a:bodyPr wrap="square" lIns="0" tIns="0" rIns="0" bIns="0" rtlCol="0" anchor="t">
            <a:spAutoFit/>
          </a:bodyPr>
          <a:lstStyle/>
          <a:p>
            <a:pPr algn="ctr">
              <a:lnSpc>
                <a:spcPts val="6020"/>
              </a:lnSpc>
            </a:pPr>
            <a:r>
              <a:rPr lang="en-US" sz="4300" dirty="0">
                <a:solidFill>
                  <a:srgbClr val="141414"/>
                </a:solidFill>
                <a:latin typeface="Barlow Medium Bold"/>
              </a:rPr>
              <a:t>TRAMWAY DE QUÉBEC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4155" b="12338"/>
          <a:stretch>
            <a:fillRect/>
          </a:stretch>
        </p:blipFill>
        <p:spPr>
          <a:xfrm>
            <a:off x="0" y="0"/>
            <a:ext cx="18288000" cy="10287000"/>
          </a:xfrm>
          <a:prstGeom prst="rect">
            <a:avLst/>
          </a:prstGeom>
        </p:spPr>
      </p:pic>
      <p:sp>
        <p:nvSpPr>
          <p:cNvPr id="3" name="TextBox 3"/>
          <p:cNvSpPr txBox="1"/>
          <p:nvPr/>
        </p:nvSpPr>
        <p:spPr>
          <a:xfrm>
            <a:off x="1028700" y="508771"/>
            <a:ext cx="9058957" cy="2283618"/>
          </a:xfrm>
          <a:prstGeom prst="rect">
            <a:avLst/>
          </a:prstGeom>
        </p:spPr>
        <p:txBody>
          <a:bodyPr lIns="0" tIns="0" rIns="0" bIns="0" rtlCol="0" anchor="t">
            <a:spAutoFit/>
          </a:bodyPr>
          <a:lstStyle/>
          <a:p>
            <a:pPr marL="0" lvl="0" indent="0">
              <a:lnSpc>
                <a:spcPts val="8800"/>
              </a:lnSpc>
              <a:spcBef>
                <a:spcPct val="0"/>
              </a:spcBef>
            </a:pPr>
            <a:r>
              <a:rPr lang="en-US" sz="8800">
                <a:solidFill>
                  <a:srgbClr val="3CDA7D"/>
                </a:solidFill>
                <a:latin typeface="Barlow Bold Bold"/>
              </a:rPr>
              <a:t>LES FORCES EN ACTIONS</a:t>
            </a:r>
          </a:p>
        </p:txBody>
      </p:sp>
      <p:grpSp>
        <p:nvGrpSpPr>
          <p:cNvPr id="4" name="Group 4"/>
          <p:cNvGrpSpPr/>
          <p:nvPr/>
        </p:nvGrpSpPr>
        <p:grpSpPr>
          <a:xfrm>
            <a:off x="12232638" y="8743950"/>
            <a:ext cx="5026662" cy="480901"/>
            <a:chOff x="0" y="-76200"/>
            <a:chExt cx="6702215" cy="641201"/>
          </a:xfrm>
        </p:grpSpPr>
        <p:sp>
          <p:nvSpPr>
            <p:cNvPr id="5" name="TextBox 5"/>
            <p:cNvSpPr txBox="1"/>
            <p:nvPr/>
          </p:nvSpPr>
          <p:spPr>
            <a:xfrm>
              <a:off x="0" y="55795"/>
              <a:ext cx="5193339" cy="463234"/>
            </a:xfrm>
            <a:prstGeom prst="rect">
              <a:avLst/>
            </a:prstGeom>
          </p:spPr>
          <p:txBody>
            <a:bodyPr lIns="0" tIns="0" rIns="0" bIns="0" rtlCol="0" anchor="t">
              <a:spAutoFit/>
            </a:bodyPr>
            <a:lstStyle/>
            <a:p>
              <a:pPr algn="r">
                <a:lnSpc>
                  <a:spcPts val="2940"/>
                </a:lnSpc>
                <a:spcBef>
                  <a:spcPct val="0"/>
                </a:spcBef>
              </a:pPr>
              <a:r>
                <a:rPr lang="en-US" sz="2100" spc="41">
                  <a:solidFill>
                    <a:srgbClr val="F5F6F5"/>
                  </a:solidFill>
                  <a:latin typeface="Barlow Medium"/>
                </a:rPr>
                <a:t>REBONDIR</a:t>
              </a:r>
            </a:p>
          </p:txBody>
        </p:sp>
        <p:sp>
          <p:nvSpPr>
            <p:cNvPr id="6" name="TextBox 6"/>
            <p:cNvSpPr txBox="1"/>
            <p:nvPr/>
          </p:nvSpPr>
          <p:spPr>
            <a:xfrm>
              <a:off x="5541135" y="-76200"/>
              <a:ext cx="1161080" cy="641201"/>
            </a:xfrm>
            <a:prstGeom prst="rect">
              <a:avLst/>
            </a:prstGeom>
          </p:spPr>
          <p:txBody>
            <a:bodyPr lIns="0" tIns="0" rIns="0" bIns="0" rtlCol="0" anchor="t">
              <a:spAutoFit/>
            </a:bodyPr>
            <a:lstStyle/>
            <a:p>
              <a:pPr algn="r">
                <a:lnSpc>
                  <a:spcPts val="4200"/>
                </a:lnSpc>
                <a:spcBef>
                  <a:spcPct val="0"/>
                </a:spcBef>
              </a:pPr>
              <a:r>
                <a:rPr lang="en-US" sz="3000" dirty="0">
                  <a:solidFill>
                    <a:srgbClr val="F5F6F5"/>
                  </a:solidFill>
                  <a:latin typeface="Barlow Medium Bold"/>
                </a:rPr>
                <a:t>16</a:t>
              </a:r>
            </a:p>
          </p:txBody>
        </p:sp>
      </p:grpSp>
      <p:sp>
        <p:nvSpPr>
          <p:cNvPr id="7" name="TextBox 7"/>
          <p:cNvSpPr txBox="1"/>
          <p:nvPr/>
        </p:nvSpPr>
        <p:spPr>
          <a:xfrm>
            <a:off x="1100510" y="2697139"/>
            <a:ext cx="6290890" cy="687368"/>
          </a:xfrm>
          <a:prstGeom prst="rect">
            <a:avLst/>
          </a:prstGeom>
        </p:spPr>
        <p:txBody>
          <a:bodyPr wrap="square" lIns="0" tIns="0" rIns="0" bIns="0" rtlCol="0" anchor="t">
            <a:spAutoFit/>
          </a:bodyPr>
          <a:lstStyle/>
          <a:p>
            <a:pPr algn="ctr">
              <a:lnSpc>
                <a:spcPts val="6020"/>
              </a:lnSpc>
            </a:pPr>
            <a:r>
              <a:rPr lang="en-US" sz="4300" dirty="0">
                <a:solidFill>
                  <a:srgbClr val="F5F6F5"/>
                </a:solidFill>
                <a:latin typeface="Barlow Medium Bold"/>
              </a:rPr>
              <a:t>TRAMWAY DE QUÉBEC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232344" y="1331756"/>
            <a:ext cx="5597091" cy="5597091"/>
          </a:xfrm>
          <a:prstGeom prst="rect">
            <a:avLst/>
          </a:prstGeom>
        </p:spPr>
      </p:pic>
      <p:grpSp>
        <p:nvGrpSpPr>
          <p:cNvPr id="3" name="Group 3"/>
          <p:cNvGrpSpPr/>
          <p:nvPr/>
        </p:nvGrpSpPr>
        <p:grpSpPr>
          <a:xfrm>
            <a:off x="1129825" y="4840094"/>
            <a:ext cx="8640193" cy="4385926"/>
            <a:chOff x="0" y="0"/>
            <a:chExt cx="11520258" cy="5847902"/>
          </a:xfrm>
        </p:grpSpPr>
        <p:sp>
          <p:nvSpPr>
            <p:cNvPr id="4" name="TextBox 4"/>
            <p:cNvSpPr txBox="1"/>
            <p:nvPr/>
          </p:nvSpPr>
          <p:spPr>
            <a:xfrm>
              <a:off x="0" y="-66675"/>
              <a:ext cx="11520258" cy="784365"/>
            </a:xfrm>
            <a:prstGeom prst="rect">
              <a:avLst/>
            </a:prstGeom>
          </p:spPr>
          <p:txBody>
            <a:bodyPr lIns="0" tIns="0" rIns="0" bIns="0" rtlCol="0" anchor="t">
              <a:spAutoFit/>
            </a:bodyPr>
            <a:lstStyle/>
            <a:p>
              <a:pPr>
                <a:lnSpc>
                  <a:spcPts val="4981"/>
                </a:lnSpc>
                <a:spcBef>
                  <a:spcPct val="0"/>
                </a:spcBef>
              </a:pPr>
              <a:r>
                <a:rPr lang="en-US" sz="3558">
                  <a:solidFill>
                    <a:srgbClr val="03C066"/>
                  </a:solidFill>
                  <a:latin typeface="Barlow Medium Bold"/>
                </a:rPr>
                <a:t>VALEURS CONTRIBUTIVES</a:t>
              </a:r>
            </a:p>
          </p:txBody>
        </p:sp>
        <p:sp>
          <p:nvSpPr>
            <p:cNvPr id="5" name="TextBox 5"/>
            <p:cNvSpPr txBox="1"/>
            <p:nvPr/>
          </p:nvSpPr>
          <p:spPr>
            <a:xfrm>
              <a:off x="0" y="1422670"/>
              <a:ext cx="11520258" cy="4425231"/>
            </a:xfrm>
            <a:prstGeom prst="rect">
              <a:avLst/>
            </a:prstGeom>
          </p:spPr>
          <p:txBody>
            <a:bodyPr lIns="0" tIns="0" rIns="0" bIns="0" rtlCol="0" anchor="t">
              <a:spAutoFit/>
            </a:bodyPr>
            <a:lstStyle/>
            <a:p>
              <a:pPr>
                <a:lnSpc>
                  <a:spcPts val="3302"/>
                </a:lnSpc>
              </a:pPr>
              <a:r>
                <a:rPr lang="en-US" sz="2201" spc="44" dirty="0">
                  <a:solidFill>
                    <a:srgbClr val="141414"/>
                  </a:solidFill>
                  <a:latin typeface="Barlow Medium"/>
                </a:rPr>
                <a:t>Deux </a:t>
              </a:r>
              <a:r>
                <a:rPr lang="en-US" sz="2201" spc="44" dirty="0" err="1">
                  <a:solidFill>
                    <a:srgbClr val="141414"/>
                  </a:solidFill>
                  <a:latin typeface="Barlow Medium"/>
                </a:rPr>
                <a:t>approches</a:t>
              </a:r>
              <a:r>
                <a:rPr lang="en-US" sz="2201" spc="44" dirty="0">
                  <a:solidFill>
                    <a:srgbClr val="141414"/>
                  </a:solidFill>
                  <a:latin typeface="Barlow Medium"/>
                </a:rPr>
                <a:t> pour </a:t>
              </a:r>
              <a:r>
                <a:rPr lang="en-US" sz="2201" spc="44" dirty="0" err="1">
                  <a:solidFill>
                    <a:srgbClr val="141414"/>
                  </a:solidFill>
                  <a:latin typeface="Barlow Medium"/>
                </a:rPr>
                <a:t>considérer</a:t>
              </a:r>
              <a:r>
                <a:rPr lang="en-US" sz="2201" spc="44" dirty="0">
                  <a:solidFill>
                    <a:srgbClr val="141414"/>
                  </a:solidFill>
                  <a:latin typeface="Barlow Medium"/>
                </a:rPr>
                <a:t> la </a:t>
              </a:r>
              <a:r>
                <a:rPr lang="en-US" sz="2201" spc="44" dirty="0" err="1">
                  <a:solidFill>
                    <a:srgbClr val="141414"/>
                  </a:solidFill>
                  <a:latin typeface="Barlow Medium"/>
                </a:rPr>
                <a:t>localisation</a:t>
              </a:r>
              <a:r>
                <a:rPr lang="en-US" sz="2201" spc="44" dirty="0">
                  <a:solidFill>
                    <a:srgbClr val="141414"/>
                  </a:solidFill>
                  <a:latin typeface="Barlow Medium"/>
                </a:rPr>
                <a:t> :</a:t>
              </a:r>
            </a:p>
            <a:p>
              <a:pPr>
                <a:lnSpc>
                  <a:spcPts val="3302"/>
                </a:lnSpc>
              </a:pPr>
              <a:endParaRPr lang="en-US" sz="2201" spc="44" dirty="0">
                <a:solidFill>
                  <a:srgbClr val="141414"/>
                </a:solidFill>
                <a:latin typeface="Barlow Medium"/>
              </a:endParaRPr>
            </a:p>
            <a:p>
              <a:pPr>
                <a:lnSpc>
                  <a:spcPts val="3302"/>
                </a:lnSpc>
              </a:pPr>
              <a:r>
                <a:rPr lang="en-US" sz="2201" spc="44" dirty="0">
                  <a:solidFill>
                    <a:srgbClr val="141414"/>
                  </a:solidFill>
                  <a:latin typeface="Barlow Medium"/>
                </a:rPr>
                <a:t>1) </a:t>
              </a:r>
              <a:r>
                <a:rPr lang="en-US" sz="2201" spc="44" dirty="0" err="1">
                  <a:solidFill>
                    <a:srgbClr val="141414"/>
                  </a:solidFill>
                  <a:latin typeface="Barlow Medium"/>
                </a:rPr>
                <a:t>Introduire</a:t>
              </a:r>
              <a:r>
                <a:rPr lang="en-US" sz="2201" spc="44" dirty="0">
                  <a:solidFill>
                    <a:srgbClr val="141414"/>
                  </a:solidFill>
                  <a:latin typeface="Barlow Medium"/>
                </a:rPr>
                <a:t> des variables qui </a:t>
              </a:r>
              <a:r>
                <a:rPr lang="en-US" sz="2201" spc="44" dirty="0" err="1">
                  <a:solidFill>
                    <a:srgbClr val="141414"/>
                  </a:solidFill>
                  <a:latin typeface="Barlow Medium"/>
                </a:rPr>
                <a:t>mesurent</a:t>
              </a:r>
              <a:r>
                <a:rPr lang="en-US" sz="2201" spc="44" dirty="0">
                  <a:solidFill>
                    <a:srgbClr val="141414"/>
                  </a:solidFill>
                  <a:latin typeface="Barlow Medium"/>
                </a:rPr>
                <a:t> la distance entre </a:t>
              </a:r>
              <a:r>
                <a:rPr lang="en-US" sz="2201" spc="44" dirty="0" err="1">
                  <a:solidFill>
                    <a:srgbClr val="141414"/>
                  </a:solidFill>
                  <a:latin typeface="Barlow Medium"/>
                </a:rPr>
                <a:t>notre</a:t>
              </a:r>
              <a:r>
                <a:rPr lang="en-US" sz="2201" spc="44" dirty="0">
                  <a:solidFill>
                    <a:srgbClr val="141414"/>
                  </a:solidFill>
                  <a:latin typeface="Barlow Medium"/>
                </a:rPr>
                <a:t> </a:t>
              </a:r>
              <a:r>
                <a:rPr lang="en-US" sz="2201" spc="44" dirty="0" err="1">
                  <a:solidFill>
                    <a:srgbClr val="141414"/>
                  </a:solidFill>
                  <a:latin typeface="Barlow Medium"/>
                </a:rPr>
                <a:t>sujet</a:t>
              </a:r>
              <a:r>
                <a:rPr lang="en-US" sz="2201" spc="44" dirty="0">
                  <a:solidFill>
                    <a:srgbClr val="141414"/>
                  </a:solidFill>
                  <a:latin typeface="Barlow Medium"/>
                </a:rPr>
                <a:t> et des </a:t>
              </a:r>
              <a:r>
                <a:rPr lang="en-US" sz="2201" spc="44" dirty="0" err="1">
                  <a:solidFill>
                    <a:srgbClr val="141414"/>
                  </a:solidFill>
                  <a:latin typeface="Barlow Medium"/>
                </a:rPr>
                <a:t>externalités</a:t>
              </a:r>
              <a:r>
                <a:rPr lang="en-US" sz="2201" spc="44" dirty="0">
                  <a:solidFill>
                    <a:srgbClr val="141414"/>
                  </a:solidFill>
                  <a:latin typeface="Barlow Medium"/>
                </a:rPr>
                <a:t>. </a:t>
              </a:r>
              <a:r>
                <a:rPr lang="en-US" sz="2201" spc="44" dirty="0" err="1">
                  <a:solidFill>
                    <a:srgbClr val="141414"/>
                  </a:solidFill>
                  <a:latin typeface="Barlow Medium"/>
                </a:rPr>
                <a:t>Exemples</a:t>
              </a:r>
              <a:r>
                <a:rPr lang="en-US" sz="2201" spc="44" dirty="0">
                  <a:solidFill>
                    <a:srgbClr val="141414"/>
                  </a:solidFill>
                  <a:latin typeface="Barlow Medium"/>
                </a:rPr>
                <a:t> : Distance entre </a:t>
              </a:r>
              <a:r>
                <a:rPr lang="en-US" sz="2201" spc="44" dirty="0" err="1">
                  <a:solidFill>
                    <a:srgbClr val="141414"/>
                  </a:solidFill>
                  <a:latin typeface="Barlow Medium"/>
                </a:rPr>
                <a:t>notre</a:t>
              </a:r>
              <a:r>
                <a:rPr lang="en-US" sz="2201" spc="44" dirty="0">
                  <a:solidFill>
                    <a:srgbClr val="141414"/>
                  </a:solidFill>
                  <a:latin typeface="Barlow Medium"/>
                </a:rPr>
                <a:t> </a:t>
              </a:r>
              <a:r>
                <a:rPr lang="en-US" sz="2201" spc="44" dirty="0" err="1">
                  <a:solidFill>
                    <a:srgbClr val="141414"/>
                  </a:solidFill>
                  <a:latin typeface="Barlow Medium"/>
                </a:rPr>
                <a:t>sujet</a:t>
              </a:r>
              <a:r>
                <a:rPr lang="en-US" sz="2201" spc="44" dirty="0">
                  <a:solidFill>
                    <a:srgbClr val="141414"/>
                  </a:solidFill>
                  <a:latin typeface="Barlow Medium"/>
                </a:rPr>
                <a:t> et la station de tramway la plus </a:t>
              </a:r>
              <a:r>
                <a:rPr lang="en-US" sz="2201" spc="44" dirty="0" err="1">
                  <a:solidFill>
                    <a:srgbClr val="141414"/>
                  </a:solidFill>
                  <a:latin typeface="Barlow Medium"/>
                </a:rPr>
                <a:t>près</a:t>
              </a:r>
              <a:r>
                <a:rPr lang="en-US" sz="2201" spc="44" dirty="0">
                  <a:solidFill>
                    <a:srgbClr val="141414"/>
                  </a:solidFill>
                  <a:latin typeface="Barlow Medium"/>
                </a:rPr>
                <a:t>.</a:t>
              </a:r>
            </a:p>
            <a:p>
              <a:pPr>
                <a:lnSpc>
                  <a:spcPts val="3302"/>
                </a:lnSpc>
              </a:pPr>
              <a:endParaRPr lang="en-US" sz="2201" spc="44" dirty="0">
                <a:solidFill>
                  <a:srgbClr val="141414"/>
                </a:solidFill>
                <a:latin typeface="Barlow Medium"/>
              </a:endParaRPr>
            </a:p>
            <a:p>
              <a:pPr>
                <a:lnSpc>
                  <a:spcPts val="3302"/>
                </a:lnSpc>
              </a:pPr>
              <a:r>
                <a:rPr lang="en-US" sz="2201" spc="44" dirty="0">
                  <a:solidFill>
                    <a:srgbClr val="141414"/>
                  </a:solidFill>
                  <a:latin typeface="Barlow Medium"/>
                </a:rPr>
                <a:t>2) </a:t>
              </a:r>
              <a:r>
                <a:rPr lang="en-US" sz="2201" spc="44" dirty="0" err="1">
                  <a:solidFill>
                    <a:srgbClr val="141414"/>
                  </a:solidFill>
                  <a:latin typeface="Barlow Medium"/>
                </a:rPr>
                <a:t>Introduire</a:t>
              </a:r>
              <a:r>
                <a:rPr lang="en-US" sz="2201" spc="44" dirty="0">
                  <a:solidFill>
                    <a:srgbClr val="141414"/>
                  </a:solidFill>
                  <a:latin typeface="Barlow Medium"/>
                </a:rPr>
                <a:t> des variables de </a:t>
              </a:r>
              <a:r>
                <a:rPr lang="en-US" sz="2201" spc="44" dirty="0" err="1">
                  <a:solidFill>
                    <a:srgbClr val="141414"/>
                  </a:solidFill>
                  <a:latin typeface="Barlow Medium"/>
                </a:rPr>
                <a:t>groupements</a:t>
              </a:r>
              <a:r>
                <a:rPr lang="en-US" sz="2201" spc="44" dirty="0">
                  <a:solidFill>
                    <a:srgbClr val="141414"/>
                  </a:solidFill>
                  <a:latin typeface="Barlow Medium"/>
                </a:rPr>
                <a:t> de </a:t>
              </a:r>
              <a:r>
                <a:rPr lang="en-US" sz="2201" spc="44" dirty="0" err="1">
                  <a:solidFill>
                    <a:srgbClr val="141414"/>
                  </a:solidFill>
                  <a:latin typeface="Barlow Medium"/>
                </a:rPr>
                <a:t>localisation</a:t>
              </a:r>
              <a:r>
                <a:rPr lang="en-US" sz="2201" spc="44" dirty="0">
                  <a:solidFill>
                    <a:srgbClr val="141414"/>
                  </a:solidFill>
                  <a:latin typeface="Barlow Medium"/>
                </a:rPr>
                <a:t>. </a:t>
              </a:r>
              <a:r>
                <a:rPr lang="en-US" sz="2201" spc="44" dirty="0" err="1">
                  <a:solidFill>
                    <a:srgbClr val="141414"/>
                  </a:solidFill>
                  <a:latin typeface="Barlow Medium"/>
                </a:rPr>
                <a:t>Exemples</a:t>
              </a:r>
              <a:r>
                <a:rPr lang="en-US" sz="2201" spc="44" dirty="0">
                  <a:solidFill>
                    <a:srgbClr val="141414"/>
                  </a:solidFill>
                  <a:latin typeface="Barlow Medium"/>
                </a:rPr>
                <a:t> : UV, </a:t>
              </a:r>
              <a:r>
                <a:rPr lang="en-US" sz="2201" spc="44" dirty="0" err="1">
                  <a:solidFill>
                    <a:srgbClr val="141414"/>
                  </a:solidFill>
                  <a:latin typeface="Barlow Medium"/>
                </a:rPr>
                <a:t>familles</a:t>
              </a:r>
              <a:r>
                <a:rPr lang="en-US" sz="2201" spc="44" dirty="0">
                  <a:solidFill>
                    <a:srgbClr val="141414"/>
                  </a:solidFill>
                  <a:latin typeface="Barlow Medium"/>
                </a:rPr>
                <a:t> </a:t>
              </a:r>
              <a:r>
                <a:rPr lang="en-US" sz="2201" spc="44" dirty="0" err="1">
                  <a:solidFill>
                    <a:srgbClr val="141414"/>
                  </a:solidFill>
                  <a:latin typeface="Barlow Medium"/>
                </a:rPr>
                <a:t>d'UV</a:t>
              </a:r>
              <a:r>
                <a:rPr lang="en-US" sz="2201" spc="44" dirty="0">
                  <a:solidFill>
                    <a:srgbClr val="141414"/>
                  </a:solidFill>
                  <a:latin typeface="Barlow Medium"/>
                </a:rPr>
                <a:t>, </a:t>
              </a:r>
              <a:r>
                <a:rPr lang="en-US" sz="2201" spc="44" dirty="0" err="1">
                  <a:solidFill>
                    <a:srgbClr val="141414"/>
                  </a:solidFill>
                  <a:latin typeface="Barlow Medium"/>
                </a:rPr>
                <a:t>voies</a:t>
              </a:r>
              <a:r>
                <a:rPr lang="en-US" sz="2201" spc="44" dirty="0">
                  <a:solidFill>
                    <a:srgbClr val="141414"/>
                  </a:solidFill>
                  <a:latin typeface="Barlow Medium"/>
                </a:rPr>
                <a:t> </a:t>
              </a:r>
              <a:r>
                <a:rPr lang="en-US" sz="2201" spc="44" dirty="0" err="1">
                  <a:solidFill>
                    <a:srgbClr val="141414"/>
                  </a:solidFill>
                  <a:latin typeface="Barlow Medium"/>
                </a:rPr>
                <a:t>publiques</a:t>
              </a:r>
              <a:r>
                <a:rPr lang="en-US" sz="2201" spc="44" dirty="0">
                  <a:solidFill>
                    <a:srgbClr val="141414"/>
                  </a:solidFill>
                  <a:latin typeface="Barlow Medium"/>
                </a:rPr>
                <a:t>, etc.</a:t>
              </a:r>
            </a:p>
          </p:txBody>
        </p:sp>
      </p:grpSp>
      <p:grpSp>
        <p:nvGrpSpPr>
          <p:cNvPr id="6" name="Group 6"/>
          <p:cNvGrpSpPr/>
          <p:nvPr/>
        </p:nvGrpSpPr>
        <p:grpSpPr>
          <a:xfrm>
            <a:off x="12232638" y="8753587"/>
            <a:ext cx="5026662" cy="480901"/>
            <a:chOff x="0" y="-76200"/>
            <a:chExt cx="6702215" cy="641201"/>
          </a:xfrm>
        </p:grpSpPr>
        <p:sp>
          <p:nvSpPr>
            <p:cNvPr id="7" name="TextBox 7"/>
            <p:cNvSpPr txBox="1"/>
            <p:nvPr/>
          </p:nvSpPr>
          <p:spPr>
            <a:xfrm>
              <a:off x="0" y="42946"/>
              <a:ext cx="5193339" cy="463234"/>
            </a:xfrm>
            <a:prstGeom prst="rect">
              <a:avLst/>
            </a:prstGeom>
          </p:spPr>
          <p:txBody>
            <a:bodyPr lIns="0" tIns="0" rIns="0" bIns="0" rtlCol="0" anchor="t">
              <a:spAutoFit/>
            </a:bodyPr>
            <a:lstStyle/>
            <a:p>
              <a:pPr algn="r">
                <a:lnSpc>
                  <a:spcPts val="2940"/>
                </a:lnSpc>
                <a:spcBef>
                  <a:spcPct val="0"/>
                </a:spcBef>
              </a:pPr>
              <a:r>
                <a:rPr lang="en-US" sz="2100" spc="41">
                  <a:solidFill>
                    <a:srgbClr val="141414"/>
                  </a:solidFill>
                  <a:latin typeface="Barlow Medium"/>
                </a:rPr>
                <a:t>REBONDIR</a:t>
              </a:r>
            </a:p>
          </p:txBody>
        </p:sp>
        <p:sp>
          <p:nvSpPr>
            <p:cNvPr id="8" name="TextBox 8"/>
            <p:cNvSpPr txBox="1"/>
            <p:nvPr/>
          </p:nvSpPr>
          <p:spPr>
            <a:xfrm>
              <a:off x="5541135" y="-76200"/>
              <a:ext cx="1161080" cy="641201"/>
            </a:xfrm>
            <a:prstGeom prst="rect">
              <a:avLst/>
            </a:prstGeom>
          </p:spPr>
          <p:txBody>
            <a:bodyPr lIns="0" tIns="0" rIns="0" bIns="0" rtlCol="0" anchor="t">
              <a:spAutoFit/>
            </a:bodyPr>
            <a:lstStyle/>
            <a:p>
              <a:pPr algn="r">
                <a:lnSpc>
                  <a:spcPts val="4200"/>
                </a:lnSpc>
                <a:spcBef>
                  <a:spcPct val="0"/>
                </a:spcBef>
              </a:pPr>
              <a:r>
                <a:rPr lang="en-US" sz="3000" dirty="0">
                  <a:solidFill>
                    <a:srgbClr val="141414"/>
                  </a:solidFill>
                  <a:latin typeface="Barlow Medium Bold"/>
                </a:rPr>
                <a:t>17</a:t>
              </a:r>
            </a:p>
          </p:txBody>
        </p:sp>
      </p:grpSp>
      <p:sp>
        <p:nvSpPr>
          <p:cNvPr id="9" name="TextBox 9"/>
          <p:cNvSpPr txBox="1"/>
          <p:nvPr/>
        </p:nvSpPr>
        <p:spPr>
          <a:xfrm>
            <a:off x="1028700" y="1200150"/>
            <a:ext cx="7695249" cy="3385105"/>
          </a:xfrm>
          <a:prstGeom prst="rect">
            <a:avLst/>
          </a:prstGeom>
        </p:spPr>
        <p:txBody>
          <a:bodyPr lIns="0" tIns="0" rIns="0" bIns="0" rtlCol="0" anchor="t">
            <a:spAutoFit/>
          </a:bodyPr>
          <a:lstStyle/>
          <a:p>
            <a:pPr>
              <a:lnSpc>
                <a:spcPts val="8799"/>
              </a:lnSpc>
            </a:pPr>
            <a:r>
              <a:rPr lang="en-US" sz="8799" dirty="0">
                <a:solidFill>
                  <a:srgbClr val="141414"/>
                </a:solidFill>
                <a:latin typeface="Barlow Bold Bold"/>
              </a:rPr>
              <a:t>RÉGRESSION LINÉAIRE</a:t>
            </a:r>
          </a:p>
          <a:p>
            <a:pPr marL="0" lvl="0" indent="0">
              <a:lnSpc>
                <a:spcPts val="8800"/>
              </a:lnSpc>
              <a:spcBef>
                <a:spcPct val="0"/>
              </a:spcBef>
            </a:pPr>
            <a:r>
              <a:rPr lang="en-US" sz="8800" dirty="0">
                <a:solidFill>
                  <a:srgbClr val="141414"/>
                </a:solidFill>
                <a:latin typeface="Barlow Bold Bold"/>
              </a:rPr>
              <a:t>MULTIPLE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754069" y="620317"/>
            <a:ext cx="10276089" cy="5666707"/>
          </a:xfrm>
          <a:prstGeom prst="rect">
            <a:avLst/>
          </a:prstGeom>
        </p:spPr>
      </p:pic>
      <p:grpSp>
        <p:nvGrpSpPr>
          <p:cNvPr id="3" name="Group 3"/>
          <p:cNvGrpSpPr/>
          <p:nvPr/>
        </p:nvGrpSpPr>
        <p:grpSpPr>
          <a:xfrm>
            <a:off x="1028700" y="2359921"/>
            <a:ext cx="8115300" cy="7532094"/>
            <a:chOff x="0" y="0"/>
            <a:chExt cx="10820400" cy="10042792"/>
          </a:xfrm>
        </p:grpSpPr>
        <p:sp>
          <p:nvSpPr>
            <p:cNvPr id="4" name="TextBox 4"/>
            <p:cNvSpPr txBox="1"/>
            <p:nvPr/>
          </p:nvSpPr>
          <p:spPr>
            <a:xfrm>
              <a:off x="0" y="-66675"/>
              <a:ext cx="10820400" cy="795655"/>
            </a:xfrm>
            <a:prstGeom prst="rect">
              <a:avLst/>
            </a:prstGeom>
          </p:spPr>
          <p:txBody>
            <a:bodyPr lIns="0" tIns="0" rIns="0" bIns="0" rtlCol="0" anchor="t">
              <a:spAutoFit/>
            </a:bodyPr>
            <a:lstStyle/>
            <a:p>
              <a:pPr>
                <a:lnSpc>
                  <a:spcPts val="5040"/>
                </a:lnSpc>
                <a:spcBef>
                  <a:spcPct val="0"/>
                </a:spcBef>
              </a:pPr>
              <a:r>
                <a:rPr lang="en-US" sz="3600">
                  <a:solidFill>
                    <a:srgbClr val="03C066"/>
                  </a:solidFill>
                  <a:latin typeface="Barlow Medium Bold"/>
                </a:rPr>
                <a:t>L'APPROCHE DES GÉOMATICIENS</a:t>
              </a:r>
            </a:p>
          </p:txBody>
        </p:sp>
        <p:sp>
          <p:nvSpPr>
            <p:cNvPr id="5" name="TextBox 5"/>
            <p:cNvSpPr txBox="1"/>
            <p:nvPr/>
          </p:nvSpPr>
          <p:spPr>
            <a:xfrm>
              <a:off x="0" y="1452516"/>
              <a:ext cx="10820400" cy="8590276"/>
            </a:xfrm>
            <a:prstGeom prst="rect">
              <a:avLst/>
            </a:prstGeom>
          </p:spPr>
          <p:txBody>
            <a:bodyPr lIns="0" tIns="0" rIns="0" bIns="0" rtlCol="0" anchor="t">
              <a:spAutoFit/>
            </a:bodyPr>
            <a:lstStyle/>
            <a:p>
              <a:pPr>
                <a:lnSpc>
                  <a:spcPts val="3037"/>
                </a:lnSpc>
              </a:pPr>
              <a:r>
                <a:rPr lang="en-US" sz="2025" spc="40" dirty="0">
                  <a:solidFill>
                    <a:srgbClr val="141414"/>
                  </a:solidFill>
                  <a:latin typeface="Barlow Medium"/>
                </a:rPr>
                <a:t>Le kriging </a:t>
              </a:r>
              <a:r>
                <a:rPr lang="en-US" sz="2025" spc="40" dirty="0" err="1">
                  <a:solidFill>
                    <a:srgbClr val="141414"/>
                  </a:solidFill>
                  <a:latin typeface="Barlow Medium"/>
                </a:rPr>
                <a:t>consiste</a:t>
              </a:r>
              <a:r>
                <a:rPr lang="en-US" sz="2025" spc="40" dirty="0">
                  <a:solidFill>
                    <a:srgbClr val="141414"/>
                  </a:solidFill>
                  <a:latin typeface="Barlow Medium"/>
                </a:rPr>
                <a:t> à </a:t>
              </a:r>
              <a:r>
                <a:rPr lang="en-US" sz="2025" spc="40" dirty="0" err="1">
                  <a:solidFill>
                    <a:srgbClr val="141414"/>
                  </a:solidFill>
                  <a:latin typeface="Barlow Medium"/>
                </a:rPr>
                <a:t>analyser</a:t>
              </a:r>
              <a:r>
                <a:rPr lang="en-US" sz="2025" spc="40" dirty="0">
                  <a:solidFill>
                    <a:srgbClr val="141414"/>
                  </a:solidFill>
                  <a:latin typeface="Barlow Medium"/>
                </a:rPr>
                <a:t> la relation entre </a:t>
              </a:r>
              <a:r>
                <a:rPr lang="en-US" sz="2025" spc="40" dirty="0" err="1">
                  <a:solidFill>
                    <a:srgbClr val="141414"/>
                  </a:solidFill>
                  <a:latin typeface="Barlow Medium"/>
                </a:rPr>
                <a:t>une</a:t>
              </a:r>
              <a:r>
                <a:rPr lang="en-US" sz="2025" spc="40" dirty="0">
                  <a:solidFill>
                    <a:srgbClr val="141414"/>
                  </a:solidFill>
                  <a:latin typeface="Barlow Medium"/>
                </a:rPr>
                <a:t> </a:t>
              </a:r>
              <a:r>
                <a:rPr lang="en-US" sz="2025" spc="40" dirty="0" err="1">
                  <a:solidFill>
                    <a:srgbClr val="141414"/>
                  </a:solidFill>
                  <a:latin typeface="Barlow Medium"/>
                </a:rPr>
                <a:t>donnée</a:t>
              </a:r>
              <a:r>
                <a:rPr lang="en-US" sz="2025" spc="40" dirty="0">
                  <a:solidFill>
                    <a:srgbClr val="141414"/>
                  </a:solidFill>
                  <a:latin typeface="Barlow Medium"/>
                </a:rPr>
                <a:t> et </a:t>
              </a:r>
              <a:r>
                <a:rPr lang="en-US" sz="2025" spc="40" dirty="0" err="1">
                  <a:solidFill>
                    <a:srgbClr val="141414"/>
                  </a:solidFill>
                  <a:latin typeface="Barlow Medium"/>
                </a:rPr>
                <a:t>sa</a:t>
              </a:r>
              <a:r>
                <a:rPr lang="en-US" sz="2025" spc="40" dirty="0">
                  <a:solidFill>
                    <a:srgbClr val="141414"/>
                  </a:solidFill>
                  <a:latin typeface="Barlow Medium"/>
                </a:rPr>
                <a:t> </a:t>
              </a:r>
              <a:r>
                <a:rPr lang="en-US" sz="2025" spc="40" dirty="0" err="1">
                  <a:solidFill>
                    <a:srgbClr val="141414"/>
                  </a:solidFill>
                  <a:latin typeface="Barlow Medium"/>
                </a:rPr>
                <a:t>localisation</a:t>
              </a:r>
              <a:r>
                <a:rPr lang="en-US" sz="2025" spc="40" dirty="0">
                  <a:solidFill>
                    <a:srgbClr val="141414"/>
                  </a:solidFill>
                  <a:latin typeface="Barlow Medium"/>
                </a:rPr>
                <a:t>. Elle a </a:t>
              </a:r>
              <a:r>
                <a:rPr lang="en-US" sz="2025" spc="40" dirty="0" err="1">
                  <a:solidFill>
                    <a:srgbClr val="141414"/>
                  </a:solidFill>
                  <a:latin typeface="Barlow Medium"/>
                </a:rPr>
                <a:t>été</a:t>
              </a:r>
              <a:r>
                <a:rPr lang="en-US" sz="2025" spc="40" dirty="0">
                  <a:solidFill>
                    <a:srgbClr val="141414"/>
                  </a:solidFill>
                  <a:latin typeface="Barlow Medium"/>
                </a:rPr>
                <a:t> </a:t>
              </a:r>
              <a:r>
                <a:rPr lang="en-US" sz="2025" spc="40" dirty="0" err="1">
                  <a:solidFill>
                    <a:srgbClr val="141414"/>
                  </a:solidFill>
                  <a:latin typeface="Barlow Medium"/>
                </a:rPr>
                <a:t>développée</a:t>
              </a:r>
              <a:r>
                <a:rPr lang="en-US" sz="2025" spc="40" dirty="0">
                  <a:solidFill>
                    <a:srgbClr val="141414"/>
                  </a:solidFill>
                  <a:latin typeface="Barlow Medium"/>
                </a:rPr>
                <a:t> pour la prospection </a:t>
              </a:r>
              <a:r>
                <a:rPr lang="en-US" sz="2025" spc="40" dirty="0" err="1">
                  <a:solidFill>
                    <a:srgbClr val="141414"/>
                  </a:solidFill>
                  <a:latin typeface="Barlow Medium"/>
                </a:rPr>
                <a:t>minière</a:t>
              </a:r>
              <a:r>
                <a:rPr lang="en-US" sz="2025" spc="40" dirty="0">
                  <a:solidFill>
                    <a:srgbClr val="141414"/>
                  </a:solidFill>
                  <a:latin typeface="Barlow Medium"/>
                </a:rPr>
                <a:t>.</a:t>
              </a:r>
            </a:p>
            <a:p>
              <a:pPr>
                <a:lnSpc>
                  <a:spcPts val="3037"/>
                </a:lnSpc>
              </a:pPr>
              <a:endParaRPr lang="en-US" sz="2025" spc="40" dirty="0">
                <a:solidFill>
                  <a:srgbClr val="141414"/>
                </a:solidFill>
                <a:latin typeface="Barlow Medium"/>
              </a:endParaRPr>
            </a:p>
            <a:p>
              <a:pPr>
                <a:lnSpc>
                  <a:spcPts val="3037"/>
                </a:lnSpc>
              </a:pPr>
              <a:r>
                <a:rPr lang="en-US" sz="2025" spc="40" dirty="0">
                  <a:solidFill>
                    <a:srgbClr val="141414"/>
                  </a:solidFill>
                  <a:latin typeface="Barlow Medium"/>
                </a:rPr>
                <a:t>Une </a:t>
              </a:r>
              <a:r>
                <a:rPr lang="en-US" sz="2025" spc="40" dirty="0" err="1">
                  <a:solidFill>
                    <a:srgbClr val="141414"/>
                  </a:solidFill>
                  <a:latin typeface="Barlow Medium"/>
                </a:rPr>
                <a:t>approche</a:t>
              </a:r>
              <a:r>
                <a:rPr lang="en-US" sz="2025" spc="40" dirty="0">
                  <a:solidFill>
                    <a:srgbClr val="141414"/>
                  </a:solidFill>
                  <a:latin typeface="Barlow Medium"/>
                </a:rPr>
                <a:t> courante dans </a:t>
              </a:r>
              <a:r>
                <a:rPr lang="en-US" sz="2025" spc="40" dirty="0" err="1">
                  <a:solidFill>
                    <a:srgbClr val="141414"/>
                  </a:solidFill>
                  <a:latin typeface="Barlow Medium"/>
                </a:rPr>
                <a:t>notre</a:t>
              </a:r>
              <a:r>
                <a:rPr lang="en-US" sz="2025" spc="40" dirty="0">
                  <a:solidFill>
                    <a:srgbClr val="141414"/>
                  </a:solidFill>
                  <a:latin typeface="Barlow Medium"/>
                </a:rPr>
                <a:t> </a:t>
              </a:r>
              <a:r>
                <a:rPr lang="en-US" sz="2025" spc="40" dirty="0" err="1">
                  <a:solidFill>
                    <a:srgbClr val="141414"/>
                  </a:solidFill>
                  <a:latin typeface="Barlow Medium"/>
                </a:rPr>
                <a:t>domaine</a:t>
              </a:r>
              <a:r>
                <a:rPr lang="en-US" sz="2025" spc="40" dirty="0">
                  <a:solidFill>
                    <a:srgbClr val="141414"/>
                  </a:solidFill>
                  <a:latin typeface="Barlow Medium"/>
                </a:rPr>
                <a:t> </a:t>
              </a:r>
              <a:r>
                <a:rPr lang="en-US" sz="2025" spc="40" dirty="0" err="1">
                  <a:solidFill>
                    <a:srgbClr val="141414"/>
                  </a:solidFill>
                  <a:latin typeface="Barlow Medium"/>
                </a:rPr>
                <a:t>est</a:t>
              </a:r>
              <a:r>
                <a:rPr lang="en-US" sz="2025" spc="40" dirty="0">
                  <a:solidFill>
                    <a:srgbClr val="141414"/>
                  </a:solidFill>
                  <a:latin typeface="Barlow Medium"/>
                </a:rPr>
                <a:t> de </a:t>
              </a:r>
              <a:r>
                <a:rPr lang="en-US" sz="2025" spc="40" dirty="0" err="1">
                  <a:solidFill>
                    <a:srgbClr val="141414"/>
                  </a:solidFill>
                  <a:latin typeface="Barlow Medium"/>
                </a:rPr>
                <a:t>procéder</a:t>
              </a:r>
              <a:r>
                <a:rPr lang="en-US" sz="2025" spc="40" dirty="0">
                  <a:solidFill>
                    <a:srgbClr val="141414"/>
                  </a:solidFill>
                  <a:latin typeface="Barlow Medium"/>
                </a:rPr>
                <a:t> </a:t>
              </a:r>
              <a:r>
                <a:rPr lang="en-US" sz="2025" spc="40" dirty="0" err="1">
                  <a:solidFill>
                    <a:srgbClr val="141414"/>
                  </a:solidFill>
                  <a:latin typeface="Barlow Medium"/>
                </a:rPr>
                <a:t>en</a:t>
              </a:r>
              <a:r>
                <a:rPr lang="en-US" sz="2025" spc="40" dirty="0">
                  <a:solidFill>
                    <a:srgbClr val="141414"/>
                  </a:solidFill>
                  <a:latin typeface="Barlow Medium"/>
                </a:rPr>
                <a:t> trois </a:t>
              </a:r>
              <a:r>
                <a:rPr lang="en-US" sz="2025" spc="40" dirty="0" err="1">
                  <a:solidFill>
                    <a:srgbClr val="141414"/>
                  </a:solidFill>
                  <a:latin typeface="Barlow Medium"/>
                </a:rPr>
                <a:t>étapes</a:t>
              </a:r>
              <a:r>
                <a:rPr lang="en-US" sz="2025" spc="40" dirty="0">
                  <a:solidFill>
                    <a:srgbClr val="141414"/>
                  </a:solidFill>
                  <a:latin typeface="Barlow Medium"/>
                </a:rPr>
                <a:t> :</a:t>
              </a:r>
            </a:p>
            <a:p>
              <a:pPr>
                <a:lnSpc>
                  <a:spcPts val="3037"/>
                </a:lnSpc>
              </a:pPr>
              <a:endParaRPr lang="en-US" sz="2025" spc="40" dirty="0">
                <a:solidFill>
                  <a:srgbClr val="141414"/>
                </a:solidFill>
                <a:latin typeface="Barlow Medium"/>
              </a:endParaRPr>
            </a:p>
            <a:p>
              <a:pPr>
                <a:lnSpc>
                  <a:spcPts val="3037"/>
                </a:lnSpc>
              </a:pPr>
              <a:r>
                <a:rPr lang="en-US" sz="2025" spc="40" dirty="0">
                  <a:solidFill>
                    <a:srgbClr val="141414"/>
                  </a:solidFill>
                  <a:latin typeface="Barlow Medium"/>
                </a:rPr>
                <a:t>1 ) </a:t>
              </a:r>
              <a:r>
                <a:rPr lang="en-US" sz="2025" spc="40" dirty="0" err="1">
                  <a:solidFill>
                    <a:srgbClr val="141414"/>
                  </a:solidFill>
                  <a:latin typeface="Barlow Medium"/>
                </a:rPr>
                <a:t>Réaliser</a:t>
              </a:r>
              <a:r>
                <a:rPr lang="en-US" sz="2025" spc="40" dirty="0">
                  <a:solidFill>
                    <a:srgbClr val="141414"/>
                  </a:solidFill>
                  <a:latin typeface="Barlow Medium"/>
                </a:rPr>
                <a:t> un </a:t>
              </a:r>
              <a:r>
                <a:rPr lang="en-US" sz="2025" spc="40" dirty="0" err="1">
                  <a:solidFill>
                    <a:srgbClr val="141414"/>
                  </a:solidFill>
                  <a:latin typeface="Barlow Medium"/>
                </a:rPr>
                <a:t>modèle</a:t>
              </a:r>
              <a:r>
                <a:rPr lang="en-US" sz="2025" spc="40" dirty="0">
                  <a:solidFill>
                    <a:srgbClr val="141414"/>
                  </a:solidFill>
                  <a:latin typeface="Barlow Medium"/>
                </a:rPr>
                <a:t> de </a:t>
              </a:r>
              <a:r>
                <a:rPr lang="en-US" sz="2025" spc="40" dirty="0" err="1">
                  <a:solidFill>
                    <a:srgbClr val="141414"/>
                  </a:solidFill>
                  <a:latin typeface="Barlow Medium"/>
                </a:rPr>
                <a:t>régression</a:t>
              </a:r>
              <a:r>
                <a:rPr lang="en-US" sz="2025" spc="40" dirty="0">
                  <a:solidFill>
                    <a:srgbClr val="141414"/>
                  </a:solidFill>
                  <a:latin typeface="Barlow Medium"/>
                </a:rPr>
                <a:t> </a:t>
              </a:r>
              <a:r>
                <a:rPr lang="en-US" sz="2025" spc="40" dirty="0" err="1">
                  <a:solidFill>
                    <a:srgbClr val="141414"/>
                  </a:solidFill>
                  <a:latin typeface="Barlow Medium"/>
                </a:rPr>
                <a:t>linéaire</a:t>
              </a:r>
              <a:r>
                <a:rPr lang="en-US" sz="2025" spc="40" dirty="0">
                  <a:solidFill>
                    <a:srgbClr val="141414"/>
                  </a:solidFill>
                  <a:latin typeface="Barlow Medium"/>
                </a:rPr>
                <a:t> multiple sans y </a:t>
              </a:r>
              <a:r>
                <a:rPr lang="en-US" sz="2025" spc="40" dirty="0" err="1">
                  <a:solidFill>
                    <a:srgbClr val="141414"/>
                  </a:solidFill>
                  <a:latin typeface="Barlow Medium"/>
                </a:rPr>
                <a:t>inclure</a:t>
              </a:r>
              <a:r>
                <a:rPr lang="en-US" sz="2025" spc="40" dirty="0">
                  <a:solidFill>
                    <a:srgbClr val="141414"/>
                  </a:solidFill>
                  <a:latin typeface="Barlow Medium"/>
                </a:rPr>
                <a:t> de </a:t>
              </a:r>
              <a:r>
                <a:rPr lang="en-US" sz="2025" spc="40" dirty="0" err="1">
                  <a:solidFill>
                    <a:srgbClr val="141414"/>
                  </a:solidFill>
                  <a:latin typeface="Barlow Medium"/>
                </a:rPr>
                <a:t>données</a:t>
              </a:r>
              <a:r>
                <a:rPr lang="en-US" sz="2025" spc="40" dirty="0">
                  <a:solidFill>
                    <a:srgbClr val="141414"/>
                  </a:solidFill>
                  <a:latin typeface="Barlow Medium"/>
                </a:rPr>
                <a:t> pour la </a:t>
              </a:r>
              <a:r>
                <a:rPr lang="en-US" sz="2025" spc="40" dirty="0" err="1">
                  <a:solidFill>
                    <a:srgbClr val="141414"/>
                  </a:solidFill>
                  <a:latin typeface="Barlow Medium"/>
                </a:rPr>
                <a:t>localisation</a:t>
              </a:r>
              <a:r>
                <a:rPr lang="en-US" sz="2025" spc="40" dirty="0">
                  <a:solidFill>
                    <a:srgbClr val="141414"/>
                  </a:solidFill>
                  <a:latin typeface="Barlow Medium"/>
                </a:rPr>
                <a:t>.</a:t>
              </a:r>
            </a:p>
            <a:p>
              <a:pPr>
                <a:lnSpc>
                  <a:spcPts val="3037"/>
                </a:lnSpc>
              </a:pPr>
              <a:endParaRPr lang="en-US" sz="2025" spc="40" dirty="0">
                <a:solidFill>
                  <a:srgbClr val="141414"/>
                </a:solidFill>
                <a:latin typeface="Barlow Medium"/>
              </a:endParaRPr>
            </a:p>
            <a:p>
              <a:pPr>
                <a:lnSpc>
                  <a:spcPts val="3037"/>
                </a:lnSpc>
              </a:pPr>
              <a:r>
                <a:rPr lang="en-US" sz="2025" spc="40" dirty="0">
                  <a:solidFill>
                    <a:srgbClr val="141414"/>
                  </a:solidFill>
                  <a:latin typeface="Barlow Medium"/>
                </a:rPr>
                <a:t>2 ) Une </a:t>
              </a:r>
              <a:r>
                <a:rPr lang="en-US" sz="2025" spc="40" dirty="0" err="1">
                  <a:solidFill>
                    <a:srgbClr val="141414"/>
                  </a:solidFill>
                  <a:latin typeface="Barlow Medium"/>
                </a:rPr>
                <a:t>fois</a:t>
              </a:r>
              <a:r>
                <a:rPr lang="en-US" sz="2025" spc="40" dirty="0">
                  <a:solidFill>
                    <a:srgbClr val="141414"/>
                  </a:solidFill>
                  <a:latin typeface="Barlow Medium"/>
                </a:rPr>
                <a:t> le </a:t>
              </a:r>
              <a:r>
                <a:rPr lang="en-US" sz="2025" spc="40" dirty="0" err="1">
                  <a:solidFill>
                    <a:srgbClr val="141414"/>
                  </a:solidFill>
                  <a:latin typeface="Barlow Medium"/>
                </a:rPr>
                <a:t>modèle</a:t>
              </a:r>
              <a:r>
                <a:rPr lang="en-US" sz="2025" spc="40" dirty="0">
                  <a:solidFill>
                    <a:srgbClr val="141414"/>
                  </a:solidFill>
                  <a:latin typeface="Barlow Medium"/>
                </a:rPr>
                <a:t> </a:t>
              </a:r>
              <a:r>
                <a:rPr lang="en-US" sz="2025" spc="40" dirty="0" err="1">
                  <a:solidFill>
                    <a:srgbClr val="141414"/>
                  </a:solidFill>
                  <a:latin typeface="Barlow Medium"/>
                </a:rPr>
                <a:t>réalisé</a:t>
              </a:r>
              <a:r>
                <a:rPr lang="en-US" sz="2025" spc="40" dirty="0">
                  <a:solidFill>
                    <a:srgbClr val="141414"/>
                  </a:solidFill>
                  <a:latin typeface="Barlow Medium"/>
                </a:rPr>
                <a:t>, </a:t>
              </a:r>
              <a:r>
                <a:rPr lang="en-US" sz="2025" spc="40" dirty="0" err="1">
                  <a:solidFill>
                    <a:srgbClr val="141414"/>
                  </a:solidFill>
                  <a:latin typeface="Barlow Medium"/>
                </a:rPr>
                <a:t>calculer</a:t>
              </a:r>
              <a:r>
                <a:rPr lang="en-US" sz="2025" spc="40" dirty="0">
                  <a:solidFill>
                    <a:srgbClr val="141414"/>
                  </a:solidFill>
                  <a:latin typeface="Barlow Medium"/>
                </a:rPr>
                <a:t> </a:t>
              </a:r>
              <a:r>
                <a:rPr lang="en-US" sz="2025" spc="40" dirty="0" err="1">
                  <a:solidFill>
                    <a:srgbClr val="141414"/>
                  </a:solidFill>
                  <a:latin typeface="Barlow Medium"/>
                </a:rPr>
                <a:t>l'écart</a:t>
              </a:r>
              <a:r>
                <a:rPr lang="en-US" sz="2025" spc="40" dirty="0">
                  <a:solidFill>
                    <a:srgbClr val="141414"/>
                  </a:solidFill>
                  <a:latin typeface="Barlow Medium"/>
                </a:rPr>
                <a:t> entre les prix de vente et les </a:t>
              </a:r>
              <a:r>
                <a:rPr lang="en-US" sz="2025" spc="40" dirty="0" err="1">
                  <a:solidFill>
                    <a:srgbClr val="141414"/>
                  </a:solidFill>
                  <a:latin typeface="Barlow Medium"/>
                </a:rPr>
                <a:t>valeurs</a:t>
              </a:r>
              <a:r>
                <a:rPr lang="en-US" sz="2025" spc="40" dirty="0">
                  <a:solidFill>
                    <a:srgbClr val="141414"/>
                  </a:solidFill>
                  <a:latin typeface="Barlow Medium"/>
                </a:rPr>
                <a:t> </a:t>
              </a:r>
              <a:r>
                <a:rPr lang="en-US" sz="2025" spc="40" dirty="0" err="1">
                  <a:solidFill>
                    <a:srgbClr val="141414"/>
                  </a:solidFill>
                  <a:latin typeface="Barlow Medium"/>
                </a:rPr>
                <a:t>produites</a:t>
              </a:r>
              <a:r>
                <a:rPr lang="en-US" sz="2025" spc="40" dirty="0">
                  <a:solidFill>
                    <a:srgbClr val="141414"/>
                  </a:solidFill>
                  <a:latin typeface="Barlow Medium"/>
                </a:rPr>
                <a:t> par le </a:t>
              </a:r>
              <a:r>
                <a:rPr lang="en-US" sz="2025" spc="40" dirty="0" err="1">
                  <a:solidFill>
                    <a:srgbClr val="141414"/>
                  </a:solidFill>
                  <a:latin typeface="Barlow Medium"/>
                </a:rPr>
                <a:t>modèle</a:t>
              </a:r>
              <a:r>
                <a:rPr lang="en-US" sz="2025" spc="40" dirty="0">
                  <a:solidFill>
                    <a:srgbClr val="141414"/>
                  </a:solidFill>
                  <a:latin typeface="Barlow Medium"/>
                </a:rPr>
                <a:t>. </a:t>
              </a:r>
            </a:p>
            <a:p>
              <a:pPr>
                <a:lnSpc>
                  <a:spcPts val="3037"/>
                </a:lnSpc>
              </a:pPr>
              <a:endParaRPr lang="en-US" sz="2025" spc="40" dirty="0">
                <a:solidFill>
                  <a:srgbClr val="141414"/>
                </a:solidFill>
                <a:latin typeface="Barlow Medium"/>
              </a:endParaRPr>
            </a:p>
            <a:p>
              <a:pPr>
                <a:lnSpc>
                  <a:spcPts val="3037"/>
                </a:lnSpc>
              </a:pPr>
              <a:r>
                <a:rPr lang="en-US" sz="2025" spc="40" dirty="0">
                  <a:solidFill>
                    <a:srgbClr val="141414"/>
                  </a:solidFill>
                  <a:latin typeface="Barlow Medium"/>
                </a:rPr>
                <a:t>3) </a:t>
              </a:r>
              <a:r>
                <a:rPr lang="en-US" sz="2025" spc="40" dirty="0" err="1">
                  <a:solidFill>
                    <a:srgbClr val="141414"/>
                  </a:solidFill>
                  <a:latin typeface="Barlow Medium"/>
                </a:rPr>
                <a:t>Contruire</a:t>
              </a:r>
              <a:r>
                <a:rPr lang="en-US" sz="2025" spc="40" dirty="0">
                  <a:solidFill>
                    <a:srgbClr val="141414"/>
                  </a:solidFill>
                  <a:latin typeface="Barlow Medium"/>
                </a:rPr>
                <a:t> le </a:t>
              </a:r>
              <a:r>
                <a:rPr lang="en-US" sz="2025" spc="40" dirty="0" err="1">
                  <a:solidFill>
                    <a:srgbClr val="141414"/>
                  </a:solidFill>
                  <a:latin typeface="Barlow Medium"/>
                </a:rPr>
                <a:t>modèle</a:t>
              </a:r>
              <a:r>
                <a:rPr lang="en-US" sz="2025" spc="40" dirty="0">
                  <a:solidFill>
                    <a:srgbClr val="141414"/>
                  </a:solidFill>
                  <a:latin typeface="Barlow Medium"/>
                </a:rPr>
                <a:t> kriging pour </a:t>
              </a:r>
              <a:r>
                <a:rPr lang="en-US" sz="2025" spc="40" dirty="0" err="1">
                  <a:solidFill>
                    <a:srgbClr val="141414"/>
                  </a:solidFill>
                  <a:latin typeface="Barlow Medium"/>
                </a:rPr>
                <a:t>modéliser</a:t>
              </a:r>
              <a:r>
                <a:rPr lang="en-US" sz="2025" spc="40" dirty="0">
                  <a:solidFill>
                    <a:srgbClr val="141414"/>
                  </a:solidFill>
                  <a:latin typeface="Barlow Medium"/>
                </a:rPr>
                <a:t> les </a:t>
              </a:r>
              <a:r>
                <a:rPr lang="en-US" sz="2025" spc="40" dirty="0" err="1">
                  <a:solidFill>
                    <a:srgbClr val="141414"/>
                  </a:solidFill>
                  <a:latin typeface="Barlow Medium"/>
                </a:rPr>
                <a:t>résidus</a:t>
              </a:r>
              <a:r>
                <a:rPr lang="en-US" sz="2025" spc="40" dirty="0">
                  <a:solidFill>
                    <a:srgbClr val="141414"/>
                  </a:solidFill>
                  <a:latin typeface="Barlow Medium"/>
                </a:rPr>
                <a:t>.</a:t>
              </a:r>
            </a:p>
            <a:p>
              <a:pPr marL="437214" lvl="1" indent="-218607">
                <a:lnSpc>
                  <a:spcPts val="3037"/>
                </a:lnSpc>
                <a:buFont typeface="Arial"/>
                <a:buChar char="•"/>
              </a:pPr>
              <a:r>
                <a:rPr lang="en-US" sz="2025" spc="40" dirty="0" err="1">
                  <a:solidFill>
                    <a:srgbClr val="141414"/>
                  </a:solidFill>
                  <a:latin typeface="Barlow Medium"/>
                </a:rPr>
                <a:t>Évaluer</a:t>
              </a:r>
              <a:r>
                <a:rPr lang="en-US" sz="2025" spc="40" dirty="0">
                  <a:solidFill>
                    <a:srgbClr val="141414"/>
                  </a:solidFill>
                  <a:latin typeface="Barlow Medium"/>
                </a:rPr>
                <a:t> </a:t>
              </a:r>
              <a:r>
                <a:rPr lang="en-US" sz="2025" spc="40" dirty="0" err="1">
                  <a:solidFill>
                    <a:srgbClr val="141414"/>
                  </a:solidFill>
                  <a:latin typeface="Barlow Medium"/>
                </a:rPr>
                <a:t>l'auto-corrélation</a:t>
              </a:r>
              <a:r>
                <a:rPr lang="en-US" sz="2025" spc="40" dirty="0">
                  <a:solidFill>
                    <a:srgbClr val="141414"/>
                  </a:solidFill>
                  <a:latin typeface="Barlow Medium"/>
                </a:rPr>
                <a:t> </a:t>
              </a:r>
              <a:r>
                <a:rPr lang="en-US" sz="2025" spc="40" dirty="0" err="1">
                  <a:solidFill>
                    <a:srgbClr val="141414"/>
                  </a:solidFill>
                  <a:latin typeface="Barlow Medium"/>
                </a:rPr>
                <a:t>spatiale</a:t>
              </a:r>
              <a:r>
                <a:rPr lang="en-US" sz="2025" spc="40" dirty="0">
                  <a:solidFill>
                    <a:srgbClr val="141414"/>
                  </a:solidFill>
                  <a:latin typeface="Barlow Medium"/>
                </a:rPr>
                <a:t> (</a:t>
              </a:r>
              <a:r>
                <a:rPr lang="en-US" sz="2025" spc="40" dirty="0" err="1">
                  <a:solidFill>
                    <a:srgbClr val="141414"/>
                  </a:solidFill>
                  <a:latin typeface="Barlow Medium"/>
                </a:rPr>
                <a:t>variogramme</a:t>
              </a:r>
              <a:r>
                <a:rPr lang="en-US" sz="2025" spc="40" dirty="0">
                  <a:solidFill>
                    <a:srgbClr val="141414"/>
                  </a:solidFill>
                  <a:latin typeface="Barlow Medium"/>
                </a:rPr>
                <a:t>)</a:t>
              </a:r>
            </a:p>
            <a:p>
              <a:pPr marL="437214" lvl="1" indent="-218607">
                <a:lnSpc>
                  <a:spcPts val="3037"/>
                </a:lnSpc>
                <a:buFont typeface="Arial"/>
                <a:buChar char="•"/>
              </a:pPr>
              <a:r>
                <a:rPr lang="en-US" sz="2025" spc="40" dirty="0" err="1">
                  <a:solidFill>
                    <a:srgbClr val="141414"/>
                  </a:solidFill>
                  <a:latin typeface="Barlow Medium"/>
                </a:rPr>
                <a:t>Créer</a:t>
              </a:r>
              <a:r>
                <a:rPr lang="en-US" sz="2025" spc="40" dirty="0">
                  <a:solidFill>
                    <a:srgbClr val="141414"/>
                  </a:solidFill>
                  <a:latin typeface="Barlow Medium"/>
                </a:rPr>
                <a:t> la carte de surface de </a:t>
              </a:r>
              <a:r>
                <a:rPr lang="en-US" sz="2025" spc="40" dirty="0" err="1">
                  <a:solidFill>
                    <a:srgbClr val="141414"/>
                  </a:solidFill>
                  <a:latin typeface="Barlow Medium"/>
                </a:rPr>
                <a:t>prévision</a:t>
              </a:r>
              <a:endParaRPr lang="en-US" sz="2025" spc="40" dirty="0">
                <a:solidFill>
                  <a:srgbClr val="141414"/>
                </a:solidFill>
                <a:latin typeface="Barlow Medium"/>
              </a:endParaRPr>
            </a:p>
            <a:p>
              <a:pPr>
                <a:lnSpc>
                  <a:spcPts val="3037"/>
                </a:lnSpc>
              </a:pPr>
              <a:endParaRPr lang="en-US" sz="2025" spc="40" dirty="0">
                <a:solidFill>
                  <a:srgbClr val="141414"/>
                </a:solidFill>
                <a:latin typeface="Barlow Medium"/>
              </a:endParaRPr>
            </a:p>
            <a:p>
              <a:pPr>
                <a:lnSpc>
                  <a:spcPts val="3037"/>
                </a:lnSpc>
              </a:pPr>
              <a:endParaRPr lang="en-US" sz="2025" spc="40" dirty="0">
                <a:solidFill>
                  <a:srgbClr val="141414"/>
                </a:solidFill>
                <a:latin typeface="Barlow Medium"/>
              </a:endParaRPr>
            </a:p>
          </p:txBody>
        </p:sp>
      </p:grpSp>
      <p:grpSp>
        <p:nvGrpSpPr>
          <p:cNvPr id="6" name="Group 6"/>
          <p:cNvGrpSpPr/>
          <p:nvPr/>
        </p:nvGrpSpPr>
        <p:grpSpPr>
          <a:xfrm>
            <a:off x="12232638" y="8753587"/>
            <a:ext cx="5026662" cy="480901"/>
            <a:chOff x="0" y="-76200"/>
            <a:chExt cx="6702215" cy="641201"/>
          </a:xfrm>
        </p:grpSpPr>
        <p:sp>
          <p:nvSpPr>
            <p:cNvPr id="7" name="TextBox 7"/>
            <p:cNvSpPr txBox="1"/>
            <p:nvPr/>
          </p:nvSpPr>
          <p:spPr>
            <a:xfrm>
              <a:off x="0" y="34375"/>
              <a:ext cx="5193339" cy="471805"/>
            </a:xfrm>
            <a:prstGeom prst="rect">
              <a:avLst/>
            </a:prstGeom>
          </p:spPr>
          <p:txBody>
            <a:bodyPr lIns="0" tIns="0" rIns="0" bIns="0" rtlCol="0" anchor="t">
              <a:spAutoFit/>
            </a:bodyPr>
            <a:lstStyle/>
            <a:p>
              <a:pPr algn="r">
                <a:lnSpc>
                  <a:spcPts val="2940"/>
                </a:lnSpc>
                <a:spcBef>
                  <a:spcPct val="0"/>
                </a:spcBef>
              </a:pPr>
              <a:r>
                <a:rPr lang="en-US" sz="2100" spc="42">
                  <a:solidFill>
                    <a:srgbClr val="141414"/>
                  </a:solidFill>
                  <a:latin typeface="Barlow Medium"/>
                </a:rPr>
                <a:t>REBONDIR</a:t>
              </a:r>
            </a:p>
          </p:txBody>
        </p:sp>
        <p:sp>
          <p:nvSpPr>
            <p:cNvPr id="8" name="TextBox 8"/>
            <p:cNvSpPr txBox="1"/>
            <p:nvPr/>
          </p:nvSpPr>
          <p:spPr>
            <a:xfrm>
              <a:off x="5541135" y="-76200"/>
              <a:ext cx="1161080" cy="641201"/>
            </a:xfrm>
            <a:prstGeom prst="rect">
              <a:avLst/>
            </a:prstGeom>
          </p:spPr>
          <p:txBody>
            <a:bodyPr lIns="0" tIns="0" rIns="0" bIns="0" rtlCol="0" anchor="t">
              <a:spAutoFit/>
            </a:bodyPr>
            <a:lstStyle/>
            <a:p>
              <a:pPr algn="r">
                <a:lnSpc>
                  <a:spcPts val="4200"/>
                </a:lnSpc>
                <a:spcBef>
                  <a:spcPct val="0"/>
                </a:spcBef>
              </a:pPr>
              <a:r>
                <a:rPr lang="en-US" sz="3000" dirty="0">
                  <a:solidFill>
                    <a:srgbClr val="141414"/>
                  </a:solidFill>
                  <a:latin typeface="Barlow Medium Bold"/>
                </a:rPr>
                <a:t>18</a:t>
              </a:r>
            </a:p>
          </p:txBody>
        </p:sp>
      </p:grpSp>
      <p:sp>
        <p:nvSpPr>
          <p:cNvPr id="9" name="TextBox 9"/>
          <p:cNvSpPr txBox="1"/>
          <p:nvPr/>
        </p:nvSpPr>
        <p:spPr>
          <a:xfrm>
            <a:off x="1028700" y="1190625"/>
            <a:ext cx="7695249" cy="1172607"/>
          </a:xfrm>
          <a:prstGeom prst="rect">
            <a:avLst/>
          </a:prstGeom>
        </p:spPr>
        <p:txBody>
          <a:bodyPr lIns="0" tIns="0" rIns="0" bIns="0" rtlCol="0" anchor="t">
            <a:spAutoFit/>
          </a:bodyPr>
          <a:lstStyle/>
          <a:p>
            <a:pPr marL="0" lvl="0" indent="0">
              <a:lnSpc>
                <a:spcPts val="8800"/>
              </a:lnSpc>
              <a:spcBef>
                <a:spcPct val="0"/>
              </a:spcBef>
            </a:pPr>
            <a:r>
              <a:rPr lang="en-US" sz="8800" dirty="0">
                <a:solidFill>
                  <a:srgbClr val="141414"/>
                </a:solidFill>
                <a:latin typeface="Barlow Bold Bold"/>
              </a:rPr>
              <a:t>KRIGING</a:t>
            </a:r>
          </a:p>
        </p:txBody>
      </p:sp>
      <p:sp>
        <p:nvSpPr>
          <p:cNvPr id="10" name="TextBox 10"/>
          <p:cNvSpPr txBox="1"/>
          <p:nvPr/>
        </p:nvSpPr>
        <p:spPr>
          <a:xfrm>
            <a:off x="10346393" y="5105400"/>
            <a:ext cx="6414847" cy="963168"/>
          </a:xfrm>
          <a:prstGeom prst="rect">
            <a:avLst/>
          </a:prstGeom>
        </p:spPr>
        <p:txBody>
          <a:bodyPr lIns="0" tIns="0" rIns="0" bIns="0" rtlCol="0" anchor="t">
            <a:spAutoFit/>
          </a:bodyPr>
          <a:lstStyle/>
          <a:p>
            <a:pPr>
              <a:lnSpc>
                <a:spcPts val="2562"/>
              </a:lnSpc>
            </a:pPr>
            <a:r>
              <a:rPr lang="en-US" sz="1830" spc="36">
                <a:solidFill>
                  <a:srgbClr val="141414"/>
                </a:solidFill>
                <a:latin typeface="Barlow Medium"/>
              </a:rPr>
              <a:t>Principe de l'auto-corrélation : le fait que les  choses qui sont plus proches se ressemblent davantage que les choses qui sont éloignés.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1588136" y="2225953"/>
            <a:ext cx="6315667" cy="4458118"/>
          </a:xfrm>
          <a:prstGeom prst="rect">
            <a:avLst/>
          </a:prstGeom>
        </p:spPr>
      </p:pic>
      <p:pic>
        <p:nvPicPr>
          <p:cNvPr id="3" name="Picture 3"/>
          <p:cNvPicPr>
            <a:picLocks noChangeAspect="1"/>
          </p:cNvPicPr>
          <p:nvPr/>
        </p:nvPicPr>
        <p:blipFill>
          <a:blip r:embed="rId4"/>
          <a:srcRect/>
          <a:stretch>
            <a:fillRect/>
          </a:stretch>
        </p:blipFill>
        <p:spPr>
          <a:xfrm>
            <a:off x="1028700" y="6065114"/>
            <a:ext cx="3274599" cy="2318143"/>
          </a:xfrm>
          <a:prstGeom prst="rect">
            <a:avLst/>
          </a:prstGeom>
        </p:spPr>
      </p:pic>
      <p:pic>
        <p:nvPicPr>
          <p:cNvPr id="4" name="Picture 4"/>
          <p:cNvPicPr>
            <a:picLocks noChangeAspect="1"/>
          </p:cNvPicPr>
          <p:nvPr/>
        </p:nvPicPr>
        <p:blipFill>
          <a:blip r:embed="rId5"/>
          <a:srcRect/>
          <a:stretch>
            <a:fillRect/>
          </a:stretch>
        </p:blipFill>
        <p:spPr>
          <a:xfrm>
            <a:off x="5206380" y="6534224"/>
            <a:ext cx="6255927" cy="3529527"/>
          </a:xfrm>
          <a:prstGeom prst="rect">
            <a:avLst/>
          </a:prstGeom>
        </p:spPr>
      </p:pic>
      <p:grpSp>
        <p:nvGrpSpPr>
          <p:cNvPr id="5" name="Group 5"/>
          <p:cNvGrpSpPr/>
          <p:nvPr/>
        </p:nvGrpSpPr>
        <p:grpSpPr>
          <a:xfrm>
            <a:off x="1028700" y="3920404"/>
            <a:ext cx="9258300" cy="1856293"/>
            <a:chOff x="0" y="-66675"/>
            <a:chExt cx="12344400" cy="2475058"/>
          </a:xfrm>
        </p:grpSpPr>
        <p:sp>
          <p:nvSpPr>
            <p:cNvPr id="6" name="TextBox 6"/>
            <p:cNvSpPr txBox="1"/>
            <p:nvPr/>
          </p:nvSpPr>
          <p:spPr>
            <a:xfrm>
              <a:off x="0" y="-66675"/>
              <a:ext cx="11655091" cy="795655"/>
            </a:xfrm>
            <a:prstGeom prst="rect">
              <a:avLst/>
            </a:prstGeom>
          </p:spPr>
          <p:txBody>
            <a:bodyPr lIns="0" tIns="0" rIns="0" bIns="0" rtlCol="0" anchor="t">
              <a:spAutoFit/>
            </a:bodyPr>
            <a:lstStyle/>
            <a:p>
              <a:pPr>
                <a:lnSpc>
                  <a:spcPts val="5040"/>
                </a:lnSpc>
                <a:spcBef>
                  <a:spcPct val="0"/>
                </a:spcBef>
              </a:pPr>
              <a:r>
                <a:rPr lang="en-US" sz="3600">
                  <a:solidFill>
                    <a:srgbClr val="03C066"/>
                  </a:solidFill>
                  <a:latin typeface="Barlow Medium Bold"/>
                </a:rPr>
                <a:t>UN PUISSANT OUTIL D'ANALYSE</a:t>
              </a:r>
            </a:p>
          </p:txBody>
        </p:sp>
        <p:sp>
          <p:nvSpPr>
            <p:cNvPr id="7" name="TextBox 7"/>
            <p:cNvSpPr txBox="1"/>
            <p:nvPr/>
          </p:nvSpPr>
          <p:spPr>
            <a:xfrm>
              <a:off x="0" y="1442991"/>
              <a:ext cx="12344400" cy="965392"/>
            </a:xfrm>
            <a:prstGeom prst="rect">
              <a:avLst/>
            </a:prstGeom>
          </p:spPr>
          <p:txBody>
            <a:bodyPr wrap="square" lIns="0" tIns="0" rIns="0" bIns="0" rtlCol="0" anchor="t">
              <a:spAutoFit/>
            </a:bodyPr>
            <a:lstStyle/>
            <a:p>
              <a:pPr>
                <a:lnSpc>
                  <a:spcPts val="2968"/>
                </a:lnSpc>
              </a:pPr>
              <a:r>
                <a:rPr lang="en-US" sz="1979" spc="39" dirty="0">
                  <a:solidFill>
                    <a:srgbClr val="141414"/>
                  </a:solidFill>
                  <a:latin typeface="Barlow Medium"/>
                </a:rPr>
                <a:t>La </a:t>
              </a:r>
              <a:r>
                <a:rPr lang="en-US" sz="1979" spc="39" dirty="0" err="1">
                  <a:solidFill>
                    <a:srgbClr val="141414"/>
                  </a:solidFill>
                  <a:latin typeface="Barlow Medium"/>
                </a:rPr>
                <a:t>régression</a:t>
              </a:r>
              <a:r>
                <a:rPr lang="en-US" sz="1979" spc="39" dirty="0">
                  <a:solidFill>
                    <a:srgbClr val="141414"/>
                  </a:solidFill>
                  <a:latin typeface="Barlow Medium"/>
                </a:rPr>
                <a:t> </a:t>
              </a:r>
              <a:r>
                <a:rPr lang="en-US" sz="1979" spc="39" dirty="0" err="1">
                  <a:solidFill>
                    <a:srgbClr val="141414"/>
                  </a:solidFill>
                  <a:latin typeface="Barlow Medium"/>
                </a:rPr>
                <a:t>géographiquement</a:t>
              </a:r>
              <a:r>
                <a:rPr lang="en-US" sz="1979" spc="39" dirty="0">
                  <a:solidFill>
                    <a:srgbClr val="141414"/>
                  </a:solidFill>
                  <a:latin typeface="Barlow Medium"/>
                </a:rPr>
                <a:t> </a:t>
              </a:r>
              <a:r>
                <a:rPr lang="en-US" sz="1979" spc="39" dirty="0" err="1">
                  <a:solidFill>
                    <a:srgbClr val="141414"/>
                  </a:solidFill>
                  <a:latin typeface="Barlow Medium"/>
                </a:rPr>
                <a:t>pondérée</a:t>
              </a:r>
              <a:r>
                <a:rPr lang="en-US" sz="1979" spc="39" dirty="0">
                  <a:solidFill>
                    <a:srgbClr val="141414"/>
                  </a:solidFill>
                  <a:latin typeface="Barlow Medium"/>
                </a:rPr>
                <a:t> </a:t>
              </a:r>
              <a:r>
                <a:rPr lang="en-US" sz="1979" spc="39" dirty="0" err="1">
                  <a:solidFill>
                    <a:srgbClr val="141414"/>
                  </a:solidFill>
                  <a:latin typeface="Barlow Medium"/>
                </a:rPr>
                <a:t>est</a:t>
              </a:r>
              <a:r>
                <a:rPr lang="en-US" sz="1979" spc="39" dirty="0">
                  <a:solidFill>
                    <a:srgbClr val="141414"/>
                  </a:solidFill>
                  <a:latin typeface="Barlow Medium"/>
                </a:rPr>
                <a:t> </a:t>
              </a:r>
              <a:r>
                <a:rPr lang="en-US" sz="1979" spc="39" dirty="0" err="1">
                  <a:solidFill>
                    <a:srgbClr val="141414"/>
                  </a:solidFill>
                  <a:latin typeface="Barlow Medium"/>
                </a:rPr>
                <a:t>une</a:t>
              </a:r>
              <a:r>
                <a:rPr lang="en-US" sz="1979" spc="39" dirty="0">
                  <a:solidFill>
                    <a:srgbClr val="141414"/>
                  </a:solidFill>
                  <a:latin typeface="Barlow Medium"/>
                </a:rPr>
                <a:t> </a:t>
              </a:r>
              <a:r>
                <a:rPr lang="en-US" sz="1979" spc="39" dirty="0" err="1">
                  <a:solidFill>
                    <a:srgbClr val="141414"/>
                  </a:solidFill>
                  <a:latin typeface="Barlow Medium"/>
                </a:rPr>
                <a:t>forme</a:t>
              </a:r>
              <a:r>
                <a:rPr lang="en-US" sz="1979" spc="39" dirty="0">
                  <a:solidFill>
                    <a:srgbClr val="141414"/>
                  </a:solidFill>
                  <a:latin typeface="Barlow Medium"/>
                </a:rPr>
                <a:t> de </a:t>
              </a:r>
              <a:r>
                <a:rPr lang="en-US" sz="1979" spc="39" dirty="0" err="1">
                  <a:solidFill>
                    <a:srgbClr val="141414"/>
                  </a:solidFill>
                  <a:latin typeface="Barlow Medium"/>
                </a:rPr>
                <a:t>régression</a:t>
              </a:r>
              <a:r>
                <a:rPr lang="en-US" sz="1979" spc="39" dirty="0">
                  <a:solidFill>
                    <a:srgbClr val="141414"/>
                  </a:solidFill>
                  <a:latin typeface="Barlow Medium"/>
                </a:rPr>
                <a:t> </a:t>
              </a:r>
              <a:r>
                <a:rPr lang="en-US" sz="1979" spc="39" dirty="0" err="1">
                  <a:solidFill>
                    <a:srgbClr val="141414"/>
                  </a:solidFill>
                  <a:latin typeface="Barlow Medium"/>
                </a:rPr>
                <a:t>linéaire</a:t>
              </a:r>
              <a:r>
                <a:rPr lang="en-US" sz="1979" spc="39" dirty="0">
                  <a:solidFill>
                    <a:srgbClr val="141414"/>
                  </a:solidFill>
                  <a:latin typeface="Barlow Medium"/>
                </a:rPr>
                <a:t> qui </a:t>
              </a:r>
              <a:r>
                <a:rPr lang="en-US" sz="1979" spc="39" dirty="0" err="1">
                  <a:solidFill>
                    <a:srgbClr val="141414"/>
                  </a:solidFill>
                  <a:latin typeface="Barlow Medium"/>
                </a:rPr>
                <a:t>est</a:t>
              </a:r>
              <a:r>
                <a:rPr lang="en-US" sz="1979" spc="39" dirty="0">
                  <a:solidFill>
                    <a:srgbClr val="141414"/>
                  </a:solidFill>
                  <a:latin typeface="Barlow Medium"/>
                </a:rPr>
                <a:t> </a:t>
              </a:r>
              <a:r>
                <a:rPr lang="en-US" sz="1979" spc="39" dirty="0" err="1">
                  <a:solidFill>
                    <a:srgbClr val="141414"/>
                  </a:solidFill>
                  <a:latin typeface="Barlow Medium"/>
                </a:rPr>
                <a:t>utilisée</a:t>
              </a:r>
              <a:r>
                <a:rPr lang="en-US" sz="1979" spc="39" dirty="0">
                  <a:solidFill>
                    <a:srgbClr val="141414"/>
                  </a:solidFill>
                  <a:latin typeface="Barlow Medium"/>
                </a:rPr>
                <a:t> pour </a:t>
              </a:r>
              <a:r>
                <a:rPr lang="en-US" sz="1979" spc="39" dirty="0" err="1">
                  <a:solidFill>
                    <a:srgbClr val="141414"/>
                  </a:solidFill>
                  <a:latin typeface="Barlow Medium"/>
                </a:rPr>
                <a:t>modéliser</a:t>
              </a:r>
              <a:r>
                <a:rPr lang="en-US" sz="1979" spc="39" dirty="0">
                  <a:solidFill>
                    <a:srgbClr val="141414"/>
                  </a:solidFill>
                  <a:latin typeface="Barlow Medium"/>
                </a:rPr>
                <a:t> des relations qui </a:t>
              </a:r>
              <a:r>
                <a:rPr lang="en-US" sz="1979" spc="39" dirty="0" err="1">
                  <a:solidFill>
                    <a:srgbClr val="141414"/>
                  </a:solidFill>
                  <a:latin typeface="Barlow Medium"/>
                </a:rPr>
                <a:t>varient</a:t>
              </a:r>
              <a:r>
                <a:rPr lang="en-US" sz="1979" spc="39" dirty="0">
                  <a:solidFill>
                    <a:srgbClr val="141414"/>
                  </a:solidFill>
                  <a:latin typeface="Barlow Medium"/>
                </a:rPr>
                <a:t> </a:t>
              </a:r>
              <a:r>
                <a:rPr lang="en-US" sz="1979" spc="39" dirty="0" err="1">
                  <a:solidFill>
                    <a:srgbClr val="141414"/>
                  </a:solidFill>
                  <a:latin typeface="Barlow Medium"/>
                </a:rPr>
                <a:t>spatialement</a:t>
              </a:r>
              <a:r>
                <a:rPr lang="en-US" sz="1979" spc="39" dirty="0">
                  <a:solidFill>
                    <a:srgbClr val="141414"/>
                  </a:solidFill>
                  <a:latin typeface="Barlow Medium"/>
                </a:rPr>
                <a:t>.</a:t>
              </a:r>
            </a:p>
          </p:txBody>
        </p:sp>
      </p:grpSp>
      <p:grpSp>
        <p:nvGrpSpPr>
          <p:cNvPr id="8" name="Group 8"/>
          <p:cNvGrpSpPr/>
          <p:nvPr/>
        </p:nvGrpSpPr>
        <p:grpSpPr>
          <a:xfrm>
            <a:off x="12232638" y="8753587"/>
            <a:ext cx="5026662" cy="480901"/>
            <a:chOff x="0" y="-76200"/>
            <a:chExt cx="6702215" cy="641201"/>
          </a:xfrm>
        </p:grpSpPr>
        <p:sp>
          <p:nvSpPr>
            <p:cNvPr id="9" name="TextBox 9"/>
            <p:cNvSpPr txBox="1"/>
            <p:nvPr/>
          </p:nvSpPr>
          <p:spPr>
            <a:xfrm>
              <a:off x="0" y="34375"/>
              <a:ext cx="5193339" cy="471805"/>
            </a:xfrm>
            <a:prstGeom prst="rect">
              <a:avLst/>
            </a:prstGeom>
          </p:spPr>
          <p:txBody>
            <a:bodyPr lIns="0" tIns="0" rIns="0" bIns="0" rtlCol="0" anchor="t">
              <a:spAutoFit/>
            </a:bodyPr>
            <a:lstStyle/>
            <a:p>
              <a:pPr algn="r">
                <a:lnSpc>
                  <a:spcPts val="2940"/>
                </a:lnSpc>
                <a:spcBef>
                  <a:spcPct val="0"/>
                </a:spcBef>
              </a:pPr>
              <a:r>
                <a:rPr lang="en-US" sz="2100" spc="42">
                  <a:solidFill>
                    <a:srgbClr val="141414"/>
                  </a:solidFill>
                  <a:latin typeface="Barlow Medium"/>
                </a:rPr>
                <a:t>REBONDIR</a:t>
              </a:r>
            </a:p>
          </p:txBody>
        </p:sp>
        <p:sp>
          <p:nvSpPr>
            <p:cNvPr id="10" name="TextBox 10"/>
            <p:cNvSpPr txBox="1"/>
            <p:nvPr/>
          </p:nvSpPr>
          <p:spPr>
            <a:xfrm>
              <a:off x="5541135" y="-76200"/>
              <a:ext cx="1161080" cy="641201"/>
            </a:xfrm>
            <a:prstGeom prst="rect">
              <a:avLst/>
            </a:prstGeom>
          </p:spPr>
          <p:txBody>
            <a:bodyPr lIns="0" tIns="0" rIns="0" bIns="0" rtlCol="0" anchor="t">
              <a:spAutoFit/>
            </a:bodyPr>
            <a:lstStyle/>
            <a:p>
              <a:pPr algn="r">
                <a:lnSpc>
                  <a:spcPts val="4200"/>
                </a:lnSpc>
                <a:spcBef>
                  <a:spcPct val="0"/>
                </a:spcBef>
              </a:pPr>
              <a:r>
                <a:rPr lang="en-US" sz="3000" dirty="0">
                  <a:solidFill>
                    <a:srgbClr val="141414"/>
                  </a:solidFill>
                  <a:latin typeface="Barlow Medium Bold"/>
                </a:rPr>
                <a:t>19</a:t>
              </a:r>
            </a:p>
          </p:txBody>
        </p:sp>
      </p:grpSp>
      <p:sp>
        <p:nvSpPr>
          <p:cNvPr id="11" name="TextBox 11"/>
          <p:cNvSpPr txBox="1"/>
          <p:nvPr/>
        </p:nvSpPr>
        <p:spPr>
          <a:xfrm>
            <a:off x="1028700" y="609600"/>
            <a:ext cx="11326863" cy="3404869"/>
          </a:xfrm>
          <a:prstGeom prst="rect">
            <a:avLst/>
          </a:prstGeom>
        </p:spPr>
        <p:txBody>
          <a:bodyPr lIns="0" tIns="0" rIns="0" bIns="0" rtlCol="0" anchor="t">
            <a:spAutoFit/>
          </a:bodyPr>
          <a:lstStyle/>
          <a:p>
            <a:pPr marL="0" lvl="0" indent="0">
              <a:lnSpc>
                <a:spcPts val="8799"/>
              </a:lnSpc>
              <a:spcBef>
                <a:spcPct val="0"/>
              </a:spcBef>
            </a:pPr>
            <a:r>
              <a:rPr lang="en-US" sz="8799" dirty="0">
                <a:solidFill>
                  <a:srgbClr val="141414"/>
                </a:solidFill>
                <a:latin typeface="Barlow Bold Bold" panose="020B0604020202020204" charset="0"/>
              </a:rPr>
              <a:t>RÉGRESSION GÉOGRAPHIQUEMENT PONDÉRÉE (RGP)</a:t>
            </a:r>
          </a:p>
        </p:txBody>
      </p:sp>
      <p:sp>
        <p:nvSpPr>
          <p:cNvPr id="12" name="TextBox 12"/>
          <p:cNvSpPr txBox="1"/>
          <p:nvPr/>
        </p:nvSpPr>
        <p:spPr>
          <a:xfrm>
            <a:off x="4480173" y="5999263"/>
            <a:ext cx="4423916" cy="338963"/>
          </a:xfrm>
          <a:prstGeom prst="rect">
            <a:avLst/>
          </a:prstGeom>
        </p:spPr>
        <p:txBody>
          <a:bodyPr lIns="0" tIns="0" rIns="0" bIns="0" rtlCol="0" anchor="t">
            <a:spAutoFit/>
          </a:bodyPr>
          <a:lstStyle/>
          <a:p>
            <a:pPr algn="ctr">
              <a:lnSpc>
                <a:spcPts val="2842"/>
              </a:lnSpc>
            </a:pPr>
            <a:r>
              <a:rPr lang="en-US" sz="2030" spc="40">
                <a:solidFill>
                  <a:srgbClr val="141414"/>
                </a:solidFill>
                <a:latin typeface="Barlow Medium"/>
              </a:rPr>
              <a:t>Régression linéaire multiple : 15 000$ </a:t>
            </a:r>
          </a:p>
        </p:txBody>
      </p:sp>
      <p:sp>
        <p:nvSpPr>
          <p:cNvPr id="13" name="TextBox 13"/>
          <p:cNvSpPr txBox="1"/>
          <p:nvPr/>
        </p:nvSpPr>
        <p:spPr>
          <a:xfrm>
            <a:off x="4491410" y="6816341"/>
            <a:ext cx="714970" cy="365759"/>
          </a:xfrm>
          <a:prstGeom prst="rect">
            <a:avLst/>
          </a:prstGeom>
        </p:spPr>
        <p:txBody>
          <a:bodyPr lIns="0" tIns="0" rIns="0" bIns="0" rtlCol="0" anchor="t">
            <a:spAutoFit/>
          </a:bodyPr>
          <a:lstStyle/>
          <a:p>
            <a:pPr algn="ctr">
              <a:lnSpc>
                <a:spcPts val="2940"/>
              </a:lnSpc>
            </a:pPr>
            <a:r>
              <a:rPr lang="en-US" sz="2100" spc="42">
                <a:solidFill>
                  <a:srgbClr val="141414"/>
                </a:solidFill>
                <a:latin typeface="Barlow Medium"/>
              </a:rPr>
              <a:t>RGP :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028700" y="928952"/>
            <a:ext cx="9855714" cy="2283618"/>
          </a:xfrm>
          <a:prstGeom prst="rect">
            <a:avLst/>
          </a:prstGeom>
        </p:spPr>
        <p:txBody>
          <a:bodyPr lIns="0" tIns="0" rIns="0" bIns="0" rtlCol="0" anchor="t">
            <a:spAutoFit/>
          </a:bodyPr>
          <a:lstStyle/>
          <a:p>
            <a:pPr marL="0" lvl="0" indent="0" algn="l">
              <a:lnSpc>
                <a:spcPts val="8800"/>
              </a:lnSpc>
              <a:spcBef>
                <a:spcPct val="0"/>
              </a:spcBef>
            </a:pPr>
            <a:r>
              <a:rPr lang="en-US" sz="8800">
                <a:solidFill>
                  <a:srgbClr val="141414"/>
                </a:solidFill>
                <a:latin typeface="Barlow Bold Bold"/>
              </a:rPr>
              <a:t>VOS CONFÉRENCIERS</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9076533" y="-245053"/>
            <a:ext cx="10727257" cy="10777105"/>
          </a:xfrm>
          <a:prstGeom prst="rect">
            <a:avLst/>
          </a:prstGeom>
        </p:spPr>
      </p:pic>
      <p:pic>
        <p:nvPicPr>
          <p:cNvPr id="4" name="Picture 4"/>
          <p:cNvPicPr>
            <a:picLocks noChangeAspect="1"/>
          </p:cNvPicPr>
          <p:nvPr/>
        </p:nvPicPr>
        <p:blipFill>
          <a:blip r:embed="rId5"/>
          <a:srcRect/>
          <a:stretch>
            <a:fillRect/>
          </a:stretch>
        </p:blipFill>
        <p:spPr>
          <a:xfrm>
            <a:off x="1028700" y="3617621"/>
            <a:ext cx="1966938" cy="2356525"/>
          </a:xfrm>
          <a:prstGeom prst="rect">
            <a:avLst/>
          </a:prstGeom>
        </p:spPr>
      </p:pic>
      <p:pic>
        <p:nvPicPr>
          <p:cNvPr id="5" name="Picture 5"/>
          <p:cNvPicPr>
            <a:picLocks noChangeAspect="1"/>
          </p:cNvPicPr>
          <p:nvPr/>
        </p:nvPicPr>
        <p:blipFill>
          <a:blip r:embed="rId6"/>
          <a:srcRect/>
          <a:stretch>
            <a:fillRect/>
          </a:stretch>
        </p:blipFill>
        <p:spPr>
          <a:xfrm>
            <a:off x="1028700" y="6348232"/>
            <a:ext cx="1966938" cy="2345550"/>
          </a:xfrm>
          <a:prstGeom prst="rect">
            <a:avLst/>
          </a:prstGeom>
        </p:spPr>
      </p:pic>
      <p:grpSp>
        <p:nvGrpSpPr>
          <p:cNvPr id="6" name="Group 6"/>
          <p:cNvGrpSpPr/>
          <p:nvPr/>
        </p:nvGrpSpPr>
        <p:grpSpPr>
          <a:xfrm>
            <a:off x="12232638" y="8810737"/>
            <a:ext cx="5026662" cy="447563"/>
            <a:chOff x="0" y="0"/>
            <a:chExt cx="6702215" cy="596750"/>
          </a:xfrm>
        </p:grpSpPr>
        <p:sp>
          <p:nvSpPr>
            <p:cNvPr id="7" name="TextBox 7"/>
            <p:cNvSpPr txBox="1"/>
            <p:nvPr/>
          </p:nvSpPr>
          <p:spPr>
            <a:xfrm>
              <a:off x="0" y="34375"/>
              <a:ext cx="5193339" cy="471805"/>
            </a:xfrm>
            <a:prstGeom prst="rect">
              <a:avLst/>
            </a:prstGeom>
          </p:spPr>
          <p:txBody>
            <a:bodyPr lIns="0" tIns="0" rIns="0" bIns="0" rtlCol="0" anchor="t">
              <a:spAutoFit/>
            </a:bodyPr>
            <a:lstStyle/>
            <a:p>
              <a:pPr algn="r">
                <a:lnSpc>
                  <a:spcPts val="2940"/>
                </a:lnSpc>
                <a:spcBef>
                  <a:spcPct val="0"/>
                </a:spcBef>
              </a:pPr>
              <a:r>
                <a:rPr lang="en-US" sz="2100" spc="42">
                  <a:solidFill>
                    <a:srgbClr val="141414"/>
                  </a:solidFill>
                  <a:latin typeface="Barlow Medium"/>
                </a:rPr>
                <a:t>REBONDIR</a:t>
              </a:r>
            </a:p>
          </p:txBody>
        </p:sp>
        <p:sp>
          <p:nvSpPr>
            <p:cNvPr id="8" name="TextBox 8"/>
            <p:cNvSpPr txBox="1"/>
            <p:nvPr/>
          </p:nvSpPr>
          <p:spPr>
            <a:xfrm>
              <a:off x="5541135" y="-76200"/>
              <a:ext cx="1161080" cy="672950"/>
            </a:xfrm>
            <a:prstGeom prst="rect">
              <a:avLst/>
            </a:prstGeom>
          </p:spPr>
          <p:txBody>
            <a:bodyPr lIns="0" tIns="0" rIns="0" bIns="0" rtlCol="0" anchor="t">
              <a:spAutoFit/>
            </a:bodyPr>
            <a:lstStyle/>
            <a:p>
              <a:pPr algn="r">
                <a:lnSpc>
                  <a:spcPts val="4200"/>
                </a:lnSpc>
                <a:spcBef>
                  <a:spcPct val="0"/>
                </a:spcBef>
              </a:pPr>
              <a:r>
                <a:rPr lang="en-US" sz="3000">
                  <a:solidFill>
                    <a:srgbClr val="141414"/>
                  </a:solidFill>
                  <a:latin typeface="Barlow Medium Bold"/>
                </a:rPr>
                <a:t>02</a:t>
              </a:r>
            </a:p>
          </p:txBody>
        </p:sp>
      </p:grpSp>
      <p:sp>
        <p:nvSpPr>
          <p:cNvPr id="9" name="TextBox 9"/>
          <p:cNvSpPr txBox="1"/>
          <p:nvPr/>
        </p:nvSpPr>
        <p:spPr>
          <a:xfrm>
            <a:off x="3400366" y="3654128"/>
            <a:ext cx="4740818" cy="1955482"/>
          </a:xfrm>
          <a:prstGeom prst="rect">
            <a:avLst/>
          </a:prstGeom>
        </p:spPr>
        <p:txBody>
          <a:bodyPr lIns="0" tIns="0" rIns="0" bIns="0" rtlCol="0" anchor="t">
            <a:spAutoFit/>
          </a:bodyPr>
          <a:lstStyle/>
          <a:p>
            <a:pPr>
              <a:lnSpc>
                <a:spcPts val="5362"/>
              </a:lnSpc>
            </a:pPr>
            <a:r>
              <a:rPr lang="en-US" sz="3574">
                <a:solidFill>
                  <a:srgbClr val="141414"/>
                </a:solidFill>
                <a:latin typeface="Barlow Medium Bold"/>
              </a:rPr>
              <a:t>HUGO LÉVESQUE, ÉA</a:t>
            </a:r>
          </a:p>
          <a:p>
            <a:pPr>
              <a:lnSpc>
                <a:spcPts val="3412"/>
              </a:lnSpc>
            </a:pPr>
            <a:r>
              <a:rPr lang="en-US" sz="2275" spc="45">
                <a:solidFill>
                  <a:srgbClr val="141414"/>
                </a:solidFill>
                <a:latin typeface="Barlow Medium"/>
              </a:rPr>
              <a:t>Évaluateur agréé au Service de l'évaluation de la Ville de Laval</a:t>
            </a:r>
          </a:p>
          <a:p>
            <a:pPr>
              <a:lnSpc>
                <a:spcPts val="3412"/>
              </a:lnSpc>
            </a:pPr>
            <a:endParaRPr lang="en-US" sz="2275" spc="45">
              <a:solidFill>
                <a:srgbClr val="141414"/>
              </a:solidFill>
              <a:latin typeface="Barlow Medium"/>
            </a:endParaRPr>
          </a:p>
        </p:txBody>
      </p:sp>
      <p:sp>
        <p:nvSpPr>
          <p:cNvPr id="10" name="TextBox 10"/>
          <p:cNvSpPr txBox="1"/>
          <p:nvPr/>
        </p:nvSpPr>
        <p:spPr>
          <a:xfrm>
            <a:off x="3249939" y="6221691"/>
            <a:ext cx="4740818" cy="2812827"/>
          </a:xfrm>
          <a:prstGeom prst="rect">
            <a:avLst/>
          </a:prstGeom>
        </p:spPr>
        <p:txBody>
          <a:bodyPr lIns="0" tIns="0" rIns="0" bIns="0" rtlCol="0" anchor="t">
            <a:spAutoFit/>
          </a:bodyPr>
          <a:lstStyle/>
          <a:p>
            <a:pPr>
              <a:lnSpc>
                <a:spcPts val="5355"/>
              </a:lnSpc>
            </a:pPr>
            <a:r>
              <a:rPr lang="en-US" sz="3570">
                <a:solidFill>
                  <a:srgbClr val="141414"/>
                </a:solidFill>
                <a:latin typeface="Barlow Medium Bold"/>
              </a:rPr>
              <a:t>DAVE BOUCHARD, ÉA</a:t>
            </a:r>
          </a:p>
          <a:p>
            <a:pPr>
              <a:lnSpc>
                <a:spcPts val="3412"/>
              </a:lnSpc>
            </a:pPr>
            <a:r>
              <a:rPr lang="en-US" sz="2275" spc="45">
                <a:solidFill>
                  <a:srgbClr val="141414"/>
                </a:solidFill>
                <a:latin typeface="Barlow Medium"/>
              </a:rPr>
              <a:t>Évaluateur agréé responsable de la recherche et du développement  au Service de l'évaluation de la Ville de Québec</a:t>
            </a:r>
          </a:p>
          <a:p>
            <a:pPr>
              <a:lnSpc>
                <a:spcPts val="3412"/>
              </a:lnSpc>
            </a:pPr>
            <a:endParaRPr lang="en-US" sz="2275" spc="45">
              <a:solidFill>
                <a:srgbClr val="141414"/>
              </a:solidFill>
              <a:latin typeface="Barlow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0362B3EA-11BA-C1EF-EACE-DF586F9F9A84}"/>
              </a:ext>
            </a:extLst>
          </p:cNvPr>
          <p:cNvPicPr>
            <a:picLocks noChangeAspect="1"/>
          </p:cNvPicPr>
          <p:nvPr/>
        </p:nvPicPr>
        <p:blipFill>
          <a:blip r:embed="rId3"/>
          <a:stretch>
            <a:fillRect/>
          </a:stretch>
        </p:blipFill>
        <p:spPr>
          <a:xfrm>
            <a:off x="1050470" y="3924300"/>
            <a:ext cx="8093529" cy="5913886"/>
          </a:xfrm>
          <a:prstGeom prst="rect">
            <a:avLst/>
          </a:prstGeom>
        </p:spPr>
      </p:pic>
      <p:grpSp>
        <p:nvGrpSpPr>
          <p:cNvPr id="5" name="Group 5"/>
          <p:cNvGrpSpPr/>
          <p:nvPr/>
        </p:nvGrpSpPr>
        <p:grpSpPr>
          <a:xfrm>
            <a:off x="1028700" y="3175159"/>
            <a:ext cx="10858500" cy="2216818"/>
            <a:chOff x="0" y="-1060335"/>
            <a:chExt cx="11655091" cy="2955758"/>
          </a:xfrm>
        </p:grpSpPr>
        <p:sp>
          <p:nvSpPr>
            <p:cNvPr id="6" name="TextBox 6"/>
            <p:cNvSpPr txBox="1"/>
            <p:nvPr/>
          </p:nvSpPr>
          <p:spPr>
            <a:xfrm>
              <a:off x="0" y="-1060335"/>
              <a:ext cx="11655091" cy="1619247"/>
            </a:xfrm>
            <a:prstGeom prst="rect">
              <a:avLst/>
            </a:prstGeom>
          </p:spPr>
          <p:txBody>
            <a:bodyPr lIns="0" tIns="0" rIns="0" bIns="0" rtlCol="0" anchor="t">
              <a:spAutoFit/>
            </a:bodyPr>
            <a:lstStyle/>
            <a:p>
              <a:pPr>
                <a:lnSpc>
                  <a:spcPts val="5040"/>
                </a:lnSpc>
                <a:spcBef>
                  <a:spcPct val="0"/>
                </a:spcBef>
              </a:pPr>
              <a:r>
                <a:rPr lang="en-US" sz="3600" dirty="0">
                  <a:solidFill>
                    <a:srgbClr val="03C066"/>
                  </a:solidFill>
                  <a:latin typeface="Barlow Medium Bold"/>
                </a:rPr>
                <a:t>VALEUR CONTRIBUTIVE DE LA LOCALISATION</a:t>
              </a:r>
            </a:p>
          </p:txBody>
        </p:sp>
        <p:sp>
          <p:nvSpPr>
            <p:cNvPr id="7" name="TextBox 7"/>
            <p:cNvSpPr txBox="1"/>
            <p:nvPr/>
          </p:nvSpPr>
          <p:spPr>
            <a:xfrm>
              <a:off x="0" y="1442991"/>
              <a:ext cx="11655091" cy="452432"/>
            </a:xfrm>
            <a:prstGeom prst="rect">
              <a:avLst/>
            </a:prstGeom>
          </p:spPr>
          <p:txBody>
            <a:bodyPr lIns="0" tIns="0" rIns="0" bIns="0" rtlCol="0" anchor="t">
              <a:spAutoFit/>
            </a:bodyPr>
            <a:lstStyle/>
            <a:p>
              <a:pPr>
                <a:lnSpc>
                  <a:spcPts val="2968"/>
                </a:lnSpc>
              </a:pPr>
              <a:endParaRPr lang="en-US" sz="1979" spc="39" dirty="0">
                <a:solidFill>
                  <a:srgbClr val="141414"/>
                </a:solidFill>
                <a:latin typeface="Barlow Medium"/>
              </a:endParaRPr>
            </a:p>
          </p:txBody>
        </p:sp>
      </p:grpSp>
      <p:grpSp>
        <p:nvGrpSpPr>
          <p:cNvPr id="8" name="Group 8"/>
          <p:cNvGrpSpPr/>
          <p:nvPr/>
        </p:nvGrpSpPr>
        <p:grpSpPr>
          <a:xfrm>
            <a:off x="12232638" y="8753587"/>
            <a:ext cx="5026662" cy="480901"/>
            <a:chOff x="0" y="-76200"/>
            <a:chExt cx="6702215" cy="641201"/>
          </a:xfrm>
        </p:grpSpPr>
        <p:sp>
          <p:nvSpPr>
            <p:cNvPr id="9" name="TextBox 9"/>
            <p:cNvSpPr txBox="1"/>
            <p:nvPr/>
          </p:nvSpPr>
          <p:spPr>
            <a:xfrm>
              <a:off x="0" y="34375"/>
              <a:ext cx="5193339" cy="471805"/>
            </a:xfrm>
            <a:prstGeom prst="rect">
              <a:avLst/>
            </a:prstGeom>
          </p:spPr>
          <p:txBody>
            <a:bodyPr lIns="0" tIns="0" rIns="0" bIns="0" rtlCol="0" anchor="t">
              <a:spAutoFit/>
            </a:bodyPr>
            <a:lstStyle/>
            <a:p>
              <a:pPr algn="r">
                <a:lnSpc>
                  <a:spcPts val="2940"/>
                </a:lnSpc>
                <a:spcBef>
                  <a:spcPct val="0"/>
                </a:spcBef>
              </a:pPr>
              <a:r>
                <a:rPr lang="en-US" sz="2100" spc="42">
                  <a:solidFill>
                    <a:srgbClr val="141414"/>
                  </a:solidFill>
                  <a:latin typeface="Barlow Medium"/>
                </a:rPr>
                <a:t>REBONDIR</a:t>
              </a:r>
            </a:p>
          </p:txBody>
        </p:sp>
        <p:sp>
          <p:nvSpPr>
            <p:cNvPr id="10" name="TextBox 10"/>
            <p:cNvSpPr txBox="1"/>
            <p:nvPr/>
          </p:nvSpPr>
          <p:spPr>
            <a:xfrm>
              <a:off x="5541135" y="-76200"/>
              <a:ext cx="1161080" cy="641201"/>
            </a:xfrm>
            <a:prstGeom prst="rect">
              <a:avLst/>
            </a:prstGeom>
          </p:spPr>
          <p:txBody>
            <a:bodyPr lIns="0" tIns="0" rIns="0" bIns="0" rtlCol="0" anchor="t">
              <a:spAutoFit/>
            </a:bodyPr>
            <a:lstStyle/>
            <a:p>
              <a:pPr algn="r">
                <a:lnSpc>
                  <a:spcPts val="4200"/>
                </a:lnSpc>
                <a:spcBef>
                  <a:spcPct val="0"/>
                </a:spcBef>
              </a:pPr>
              <a:r>
                <a:rPr lang="en-US" sz="3000" dirty="0">
                  <a:solidFill>
                    <a:srgbClr val="141414"/>
                  </a:solidFill>
                  <a:latin typeface="Barlow Medium Bold"/>
                </a:rPr>
                <a:t>20</a:t>
              </a:r>
            </a:p>
          </p:txBody>
        </p:sp>
      </p:grpSp>
      <p:sp>
        <p:nvSpPr>
          <p:cNvPr id="11" name="TextBox 11"/>
          <p:cNvSpPr txBox="1"/>
          <p:nvPr/>
        </p:nvSpPr>
        <p:spPr>
          <a:xfrm>
            <a:off x="1028700" y="609600"/>
            <a:ext cx="14363700" cy="2257028"/>
          </a:xfrm>
          <a:prstGeom prst="rect">
            <a:avLst/>
          </a:prstGeom>
        </p:spPr>
        <p:txBody>
          <a:bodyPr wrap="square" lIns="0" tIns="0" rIns="0" bIns="0" rtlCol="0" anchor="t">
            <a:spAutoFit/>
          </a:bodyPr>
          <a:lstStyle/>
          <a:p>
            <a:pPr marL="0" lvl="0" indent="0">
              <a:lnSpc>
                <a:spcPts val="8799"/>
              </a:lnSpc>
              <a:spcBef>
                <a:spcPct val="0"/>
              </a:spcBef>
            </a:pPr>
            <a:r>
              <a:rPr lang="en-US" sz="8799" dirty="0">
                <a:solidFill>
                  <a:srgbClr val="141414"/>
                </a:solidFill>
                <a:latin typeface="Barlow Bold Bold" panose="020B0604020202020204" charset="0"/>
              </a:rPr>
              <a:t>PROCÉDURE ITÉRATIVE DE SEGMENTATION ALÉATOIRE</a:t>
            </a:r>
          </a:p>
        </p:txBody>
      </p:sp>
      <p:sp>
        <p:nvSpPr>
          <p:cNvPr id="16" name="TextBox 5">
            <a:extLst>
              <a:ext uri="{FF2B5EF4-FFF2-40B4-BE49-F238E27FC236}">
                <a16:creationId xmlns:a16="http://schemas.microsoft.com/office/drawing/2014/main" id="{CAB004A7-4B62-1C1F-CEF2-3008C5E10CC3}"/>
              </a:ext>
            </a:extLst>
          </p:cNvPr>
          <p:cNvSpPr txBox="1"/>
          <p:nvPr/>
        </p:nvSpPr>
        <p:spPr>
          <a:xfrm>
            <a:off x="10729403" y="6055036"/>
            <a:ext cx="6508127" cy="1846659"/>
          </a:xfrm>
          <a:prstGeom prst="rect">
            <a:avLst/>
          </a:prstGeom>
        </p:spPr>
        <p:txBody>
          <a:bodyPr wrap="square" lIns="0" tIns="0" rIns="0" bIns="0" rtlCol="0" anchor="t">
            <a:spAutoFit/>
          </a:bodyPr>
          <a:lstStyle/>
          <a:p>
            <a:pPr algn="l"/>
            <a:r>
              <a:rPr lang="fr-FR" sz="2400" b="1" i="0" dirty="0">
                <a:solidFill>
                  <a:srgbClr val="333333"/>
                </a:solidFill>
                <a:effectLst/>
                <a:latin typeface="Helvetica Neue"/>
              </a:rPr>
              <a:t>Mémoire</a:t>
            </a:r>
            <a:r>
              <a:rPr lang="fr-FR" sz="2400" b="0" i="0" dirty="0">
                <a:solidFill>
                  <a:srgbClr val="333333"/>
                </a:solidFill>
                <a:effectLst/>
                <a:latin typeface="Helvetica Neue"/>
              </a:rPr>
              <a:t> : Intégration de la dimension spatiale dans les modèles de prix hédoniques en évaluation immobilière</a:t>
            </a:r>
            <a:br>
              <a:rPr lang="fr-FR" sz="2400" b="0" i="0" dirty="0">
                <a:solidFill>
                  <a:srgbClr val="333333"/>
                </a:solidFill>
                <a:effectLst/>
                <a:latin typeface="Helvetica Neue"/>
              </a:rPr>
            </a:br>
            <a:br>
              <a:rPr lang="fr-FR" sz="2400" b="0" i="0" dirty="0">
                <a:solidFill>
                  <a:srgbClr val="333333"/>
                </a:solidFill>
                <a:effectLst/>
                <a:latin typeface="Helvetica Neue"/>
              </a:rPr>
            </a:br>
            <a:r>
              <a:rPr lang="fr-FR" sz="2400" b="1" i="0" dirty="0">
                <a:solidFill>
                  <a:srgbClr val="333333"/>
                </a:solidFill>
                <a:effectLst/>
                <a:latin typeface="Helvetica Neue"/>
              </a:rPr>
              <a:t>Auteur</a:t>
            </a:r>
            <a:r>
              <a:rPr lang="fr-FR" sz="2400" b="0" i="0" dirty="0">
                <a:solidFill>
                  <a:srgbClr val="333333"/>
                </a:solidFill>
                <a:effectLst/>
                <a:latin typeface="Helvetica Neue"/>
              </a:rPr>
              <a:t> : Hugo Lévesque</a:t>
            </a:r>
          </a:p>
        </p:txBody>
      </p:sp>
      <p:pic>
        <p:nvPicPr>
          <p:cNvPr id="1026" name="Picture 2" descr="Université de Sherbrooke | Études dans la province de Québec">
            <a:extLst>
              <a:ext uri="{FF2B5EF4-FFF2-40B4-BE49-F238E27FC236}">
                <a16:creationId xmlns:a16="http://schemas.microsoft.com/office/drawing/2014/main" id="{937FED71-DEC6-7A6C-C471-862B24DCC8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56574" y="3865511"/>
            <a:ext cx="5307242" cy="185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258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5C810775-DA76-10D6-2B4E-8101CA273969}"/>
              </a:ext>
            </a:extLst>
          </p:cNvPr>
          <p:cNvSpPr txBox="1"/>
          <p:nvPr/>
        </p:nvSpPr>
        <p:spPr>
          <a:xfrm>
            <a:off x="1276350" y="2400300"/>
            <a:ext cx="13506450" cy="4420441"/>
          </a:xfrm>
          <a:prstGeom prst="rect">
            <a:avLst/>
          </a:prstGeom>
        </p:spPr>
        <p:txBody>
          <a:bodyPr wrap="square" lIns="0" tIns="0" rIns="0" bIns="0" rtlCol="0" anchor="t">
            <a:spAutoFit/>
          </a:bodyPr>
          <a:lstStyle/>
          <a:p>
            <a:pPr marL="457200" marR="0" lvl="0" indent="-457200" algn="just" defTabSz="914400" rtl="0" eaLnBrk="1" fontAlgn="auto" latinLnBrk="0" hangingPunct="1">
              <a:lnSpc>
                <a:spcPts val="5040"/>
              </a:lnSpc>
              <a:spcBef>
                <a:spcPct val="0"/>
              </a:spcBef>
              <a:spcAft>
                <a:spcPts val="0"/>
              </a:spcAft>
              <a:buClrTx/>
              <a:buSzTx/>
              <a:buFontTx/>
              <a:buChar char="-"/>
              <a:tabLst/>
              <a:defRPr/>
            </a:pPr>
            <a:r>
              <a:rPr kumimoji="0" lang="fr-CA" sz="3200" b="1" i="0" u="sng" strike="noStrike" kern="1200" cap="none" spc="0" normalizeH="0" baseline="0" noProof="0" dirty="0">
                <a:ln>
                  <a:noFill/>
                </a:ln>
                <a:solidFill>
                  <a:prstClr val="black"/>
                </a:solidFill>
                <a:effectLst/>
                <a:uLnTx/>
                <a:uFillTx/>
                <a:latin typeface="Barlow Medium Bold"/>
                <a:ea typeface="+mn-ea"/>
                <a:cs typeface="+mn-cs"/>
              </a:rPr>
              <a:t>P</a:t>
            </a:r>
            <a:r>
              <a:rPr kumimoji="0" lang="fr-CA" sz="3200" b="0" i="0" u="none" strike="noStrike" kern="1200" cap="none" spc="0" normalizeH="0" baseline="0" noProof="0" dirty="0">
                <a:ln>
                  <a:noFill/>
                </a:ln>
                <a:solidFill>
                  <a:prstClr val="black"/>
                </a:solidFill>
                <a:effectLst/>
                <a:uLnTx/>
                <a:uFillTx/>
                <a:latin typeface="Barlow Medium Bold"/>
                <a:ea typeface="+mn-ea"/>
                <a:cs typeface="+mn-cs"/>
              </a:rPr>
              <a:t>rocédure </a:t>
            </a:r>
            <a:r>
              <a:rPr kumimoji="0" lang="fr-CA" sz="3200" b="1" i="0" u="sng" strike="noStrike" kern="1200" cap="none" spc="0" normalizeH="0" baseline="0" noProof="0" dirty="0">
                <a:ln>
                  <a:noFill/>
                </a:ln>
                <a:solidFill>
                  <a:prstClr val="black"/>
                </a:solidFill>
                <a:effectLst/>
                <a:uLnTx/>
                <a:uFillTx/>
                <a:latin typeface="Barlow Medium Bold"/>
                <a:ea typeface="+mn-ea"/>
                <a:cs typeface="+mn-cs"/>
              </a:rPr>
              <a:t>I</a:t>
            </a:r>
            <a:r>
              <a:rPr kumimoji="0" lang="fr-CA" sz="3200" b="0" i="0" u="none" strike="noStrike" kern="1200" cap="none" spc="0" normalizeH="0" baseline="0" noProof="0" dirty="0">
                <a:ln>
                  <a:noFill/>
                </a:ln>
                <a:solidFill>
                  <a:prstClr val="black"/>
                </a:solidFill>
                <a:effectLst/>
                <a:uLnTx/>
                <a:uFillTx/>
                <a:latin typeface="Barlow Medium Bold"/>
                <a:ea typeface="+mn-ea"/>
                <a:cs typeface="+mn-cs"/>
              </a:rPr>
              <a:t>térative de </a:t>
            </a:r>
            <a:r>
              <a:rPr kumimoji="0" lang="fr-CA" sz="3200" b="1" i="0" u="sng" strike="noStrike" kern="1200" cap="none" spc="0" normalizeH="0" baseline="0" noProof="0" dirty="0">
                <a:ln>
                  <a:noFill/>
                </a:ln>
                <a:solidFill>
                  <a:prstClr val="black"/>
                </a:solidFill>
                <a:effectLst/>
                <a:uLnTx/>
                <a:uFillTx/>
                <a:latin typeface="Barlow Medium Bold"/>
                <a:ea typeface="+mn-ea"/>
                <a:cs typeface="+mn-cs"/>
              </a:rPr>
              <a:t>S</a:t>
            </a:r>
            <a:r>
              <a:rPr kumimoji="0" lang="fr-CA" sz="3200" b="0" i="0" u="none" strike="noStrike" kern="1200" cap="none" spc="0" normalizeH="0" baseline="0" noProof="0" dirty="0">
                <a:ln>
                  <a:noFill/>
                </a:ln>
                <a:solidFill>
                  <a:prstClr val="black"/>
                </a:solidFill>
                <a:effectLst/>
                <a:uLnTx/>
                <a:uFillTx/>
                <a:latin typeface="Barlow Medium Bold"/>
                <a:ea typeface="+mn-ea"/>
                <a:cs typeface="+mn-cs"/>
              </a:rPr>
              <a:t>egmentation </a:t>
            </a:r>
            <a:r>
              <a:rPr kumimoji="0" lang="fr-CA" sz="3200" b="1" i="0" u="sng" strike="noStrike" kern="1200" cap="none" spc="0" normalizeH="0" baseline="0" noProof="0" dirty="0">
                <a:ln>
                  <a:noFill/>
                </a:ln>
                <a:solidFill>
                  <a:prstClr val="black"/>
                </a:solidFill>
                <a:effectLst/>
                <a:uLnTx/>
                <a:uFillTx/>
                <a:latin typeface="Barlow Medium Bold"/>
                <a:ea typeface="+mn-ea"/>
                <a:cs typeface="+mn-cs"/>
              </a:rPr>
              <a:t>A</a:t>
            </a:r>
            <a:r>
              <a:rPr kumimoji="0" lang="fr-CA" sz="3200" b="0" i="0" u="none" strike="noStrike" kern="1200" cap="none" spc="0" normalizeH="0" baseline="0" noProof="0" dirty="0">
                <a:ln>
                  <a:noFill/>
                </a:ln>
                <a:solidFill>
                  <a:prstClr val="black"/>
                </a:solidFill>
                <a:effectLst/>
                <a:uLnTx/>
                <a:uFillTx/>
                <a:latin typeface="Barlow Medium Bold"/>
                <a:ea typeface="+mn-ea"/>
                <a:cs typeface="+mn-cs"/>
              </a:rPr>
              <a:t>léatoire;</a:t>
            </a:r>
          </a:p>
          <a:p>
            <a:pPr marL="457200" indent="-457200" algn="just">
              <a:lnSpc>
                <a:spcPts val="5040"/>
              </a:lnSpc>
              <a:spcBef>
                <a:spcPct val="0"/>
              </a:spcBef>
              <a:buFontTx/>
              <a:buChar char="-"/>
              <a:defRPr/>
            </a:pPr>
            <a:r>
              <a:rPr lang="fr-CA" sz="3200" dirty="0">
                <a:solidFill>
                  <a:prstClr val="black"/>
                </a:solidFill>
                <a:latin typeface="Barlow Medium Bold"/>
              </a:rPr>
              <a:t>La PISA estime des </a:t>
            </a:r>
            <a:r>
              <a:rPr lang="fr-CA" sz="3200" b="1" u="sng" dirty="0">
                <a:solidFill>
                  <a:prstClr val="black"/>
                </a:solidFill>
                <a:latin typeface="Barlow Medium Bold"/>
              </a:rPr>
              <a:t>I</a:t>
            </a:r>
            <a:r>
              <a:rPr lang="fr-CA" sz="3200" dirty="0">
                <a:solidFill>
                  <a:prstClr val="black"/>
                </a:solidFill>
                <a:latin typeface="Barlow Medium Bold"/>
              </a:rPr>
              <a:t>ndices de </a:t>
            </a:r>
            <a:r>
              <a:rPr lang="fr-CA" sz="3200" b="1" u="sng" dirty="0">
                <a:solidFill>
                  <a:prstClr val="black"/>
                </a:solidFill>
                <a:latin typeface="Barlow Medium Bold"/>
              </a:rPr>
              <a:t>P</a:t>
            </a:r>
            <a:r>
              <a:rPr lang="fr-CA" sz="3200" dirty="0">
                <a:solidFill>
                  <a:prstClr val="black"/>
                </a:solidFill>
                <a:latin typeface="Barlow Medium Bold"/>
              </a:rPr>
              <a:t>rix </a:t>
            </a:r>
            <a:r>
              <a:rPr lang="fr-CA" sz="3200" b="1" u="sng" dirty="0">
                <a:solidFill>
                  <a:prstClr val="black"/>
                </a:solidFill>
                <a:latin typeface="Barlow Medium Bold"/>
              </a:rPr>
              <a:t>H</a:t>
            </a:r>
            <a:r>
              <a:rPr lang="fr-CA" sz="3200" dirty="0">
                <a:solidFill>
                  <a:prstClr val="black"/>
                </a:solidFill>
                <a:latin typeface="Barlow Medium Bold"/>
              </a:rPr>
              <a:t>édoniques de </a:t>
            </a:r>
            <a:r>
              <a:rPr lang="fr-CA" sz="3200" b="1" u="sng" dirty="0">
                <a:solidFill>
                  <a:prstClr val="black"/>
                </a:solidFill>
                <a:latin typeface="Barlow Medium Bold"/>
              </a:rPr>
              <a:t>L</a:t>
            </a:r>
            <a:r>
              <a:rPr lang="fr-CA" sz="3200" dirty="0">
                <a:solidFill>
                  <a:prstClr val="black"/>
                </a:solidFill>
                <a:latin typeface="Barlow Medium Bold"/>
              </a:rPr>
              <a:t>ocalisation (IPHL);</a:t>
            </a:r>
            <a:endParaRPr kumimoji="0" lang="fr-CA" sz="3200" b="0" i="0" u="none" strike="noStrike" kern="1200" cap="none" spc="0" normalizeH="0" baseline="0" noProof="0" dirty="0">
              <a:ln>
                <a:noFill/>
              </a:ln>
              <a:solidFill>
                <a:prstClr val="black"/>
              </a:solidFill>
              <a:effectLst/>
              <a:uLnTx/>
              <a:uFillTx/>
              <a:latin typeface="Barlow Medium Bold"/>
              <a:ea typeface="+mn-ea"/>
              <a:cs typeface="+mn-cs"/>
            </a:endParaRPr>
          </a:p>
          <a:p>
            <a:pPr marL="457200" marR="0" lvl="0" indent="-457200" algn="just" defTabSz="914400" rtl="0" eaLnBrk="1" fontAlgn="auto" latinLnBrk="0" hangingPunct="1">
              <a:lnSpc>
                <a:spcPts val="5040"/>
              </a:lnSpc>
              <a:spcBef>
                <a:spcPct val="0"/>
              </a:spcBef>
              <a:spcAft>
                <a:spcPts val="0"/>
              </a:spcAft>
              <a:buClrTx/>
              <a:buSzTx/>
              <a:buFontTx/>
              <a:buChar char="-"/>
              <a:tabLst/>
              <a:defRPr/>
            </a:pPr>
            <a:r>
              <a:rPr kumimoji="0" lang="fr-CA" sz="3200" b="0" i="0" u="none" strike="noStrike" kern="1200" cap="none" spc="0" normalizeH="0" baseline="0" noProof="0" dirty="0">
                <a:ln>
                  <a:noFill/>
                </a:ln>
                <a:solidFill>
                  <a:prstClr val="black"/>
                </a:solidFill>
                <a:effectLst/>
                <a:uLnTx/>
                <a:uFillTx/>
                <a:latin typeface="Barlow Medium Bold"/>
                <a:ea typeface="+mn-ea"/>
                <a:cs typeface="+mn-cs"/>
              </a:rPr>
              <a:t>Approche centrée sur les données;</a:t>
            </a:r>
          </a:p>
          <a:p>
            <a:pPr marL="457200" marR="0" lvl="0" indent="-457200" algn="just" defTabSz="914400" rtl="0" eaLnBrk="1" fontAlgn="auto" latinLnBrk="0" hangingPunct="1">
              <a:lnSpc>
                <a:spcPts val="5040"/>
              </a:lnSpc>
              <a:spcBef>
                <a:spcPct val="0"/>
              </a:spcBef>
              <a:spcAft>
                <a:spcPts val="0"/>
              </a:spcAft>
              <a:buClrTx/>
              <a:buSzTx/>
              <a:buFontTx/>
              <a:buChar char="-"/>
              <a:tabLst/>
              <a:defRPr/>
            </a:pPr>
            <a:r>
              <a:rPr lang="fr-CA" sz="3200" dirty="0">
                <a:solidFill>
                  <a:prstClr val="black"/>
                </a:solidFill>
                <a:latin typeface="Barlow Medium Bold"/>
              </a:rPr>
              <a:t>Ne requiert aucune connaissance a </a:t>
            </a:r>
            <a:r>
              <a:rPr lang="fr-CA" sz="3200" i="1" dirty="0">
                <a:solidFill>
                  <a:prstClr val="black"/>
                </a:solidFill>
                <a:latin typeface="Barlow Medium Bold"/>
              </a:rPr>
              <a:t>priori </a:t>
            </a:r>
            <a:r>
              <a:rPr lang="fr-CA" sz="3200" dirty="0">
                <a:solidFill>
                  <a:prstClr val="black"/>
                </a:solidFill>
                <a:latin typeface="Barlow Medium Bold"/>
              </a:rPr>
              <a:t>du territoire.</a:t>
            </a:r>
          </a:p>
          <a:p>
            <a:pPr marL="0" marR="0" lvl="0" indent="0" algn="just" defTabSz="914400" rtl="0" eaLnBrk="1" fontAlgn="auto" latinLnBrk="0" hangingPunct="1">
              <a:lnSpc>
                <a:spcPts val="5040"/>
              </a:lnSpc>
              <a:spcBef>
                <a:spcPct val="0"/>
              </a:spcBef>
              <a:spcAft>
                <a:spcPts val="0"/>
              </a:spcAft>
              <a:buClrTx/>
              <a:buSzTx/>
              <a:buFontTx/>
              <a:buNone/>
              <a:tabLst/>
              <a:defRPr/>
            </a:pPr>
            <a:endParaRPr kumimoji="0" lang="fr-CA" sz="3200" b="0" i="0" u="none" strike="noStrike" kern="1200" cap="none" spc="0" normalizeH="0" baseline="0" noProof="0" dirty="0">
              <a:ln>
                <a:noFill/>
              </a:ln>
              <a:solidFill>
                <a:prstClr val="black"/>
              </a:solidFill>
              <a:effectLst/>
              <a:uLnTx/>
              <a:uFillTx/>
              <a:latin typeface="Barlow Medium Bold"/>
              <a:ea typeface="+mn-ea"/>
              <a:cs typeface="+mn-cs"/>
            </a:endParaRPr>
          </a:p>
          <a:p>
            <a:pPr marL="0" marR="0" lvl="0" indent="0" algn="l" defTabSz="914400" rtl="0" eaLnBrk="1" fontAlgn="auto" latinLnBrk="0" hangingPunct="1">
              <a:lnSpc>
                <a:spcPts val="5040"/>
              </a:lnSpc>
              <a:spcBef>
                <a:spcPct val="0"/>
              </a:spcBef>
              <a:spcAft>
                <a:spcPts val="0"/>
              </a:spcAft>
              <a:buClrTx/>
              <a:buSzTx/>
              <a:buFontTx/>
              <a:buNone/>
              <a:tabLst/>
              <a:defRPr/>
            </a:pPr>
            <a:endParaRPr kumimoji="0" lang="en-US" sz="3600" b="0" i="0" u="none" strike="noStrike" kern="1200" cap="none" spc="0" normalizeH="0" baseline="0" noProof="0" dirty="0">
              <a:ln>
                <a:noFill/>
              </a:ln>
              <a:solidFill>
                <a:srgbClr val="03C066"/>
              </a:solidFill>
              <a:effectLst/>
              <a:uLnTx/>
              <a:uFillTx/>
              <a:latin typeface="Barlow Medium Bold"/>
              <a:ea typeface="+mn-ea"/>
              <a:cs typeface="+mn-cs"/>
            </a:endParaRPr>
          </a:p>
          <a:p>
            <a:pPr marL="0" marR="0" lvl="0" indent="0" algn="l" defTabSz="914400" rtl="0" eaLnBrk="1" fontAlgn="auto" latinLnBrk="0" hangingPunct="1">
              <a:lnSpc>
                <a:spcPts val="5040"/>
              </a:lnSpc>
              <a:spcBef>
                <a:spcPct val="0"/>
              </a:spcBef>
              <a:spcAft>
                <a:spcPts val="0"/>
              </a:spcAft>
              <a:buClrTx/>
              <a:buSzTx/>
              <a:buFontTx/>
              <a:buNone/>
              <a:tabLst/>
              <a:defRPr/>
            </a:pPr>
            <a:endParaRPr kumimoji="0" lang="en-US" sz="3600" b="0" i="0" u="none" strike="noStrike" kern="1200" cap="none" spc="0" normalizeH="0" baseline="0" noProof="0" dirty="0">
              <a:ln>
                <a:noFill/>
              </a:ln>
              <a:solidFill>
                <a:srgbClr val="03C066"/>
              </a:solidFill>
              <a:effectLst/>
              <a:uLnTx/>
              <a:uFillTx/>
              <a:latin typeface="Barlow Medium Bold"/>
              <a:ea typeface="+mn-ea"/>
              <a:cs typeface="+mn-cs"/>
            </a:endParaRPr>
          </a:p>
        </p:txBody>
      </p:sp>
      <p:grpSp>
        <p:nvGrpSpPr>
          <p:cNvPr id="5" name="Group 8">
            <a:extLst>
              <a:ext uri="{FF2B5EF4-FFF2-40B4-BE49-F238E27FC236}">
                <a16:creationId xmlns:a16="http://schemas.microsoft.com/office/drawing/2014/main" id="{8E6E42C5-D9A0-3747-489A-66CB18B6C35A}"/>
              </a:ext>
            </a:extLst>
          </p:cNvPr>
          <p:cNvGrpSpPr/>
          <p:nvPr/>
        </p:nvGrpSpPr>
        <p:grpSpPr>
          <a:xfrm>
            <a:off x="12232638" y="8753587"/>
            <a:ext cx="5026662" cy="480901"/>
            <a:chOff x="0" y="-76200"/>
            <a:chExt cx="6702215" cy="641201"/>
          </a:xfrm>
        </p:grpSpPr>
        <p:sp>
          <p:nvSpPr>
            <p:cNvPr id="6" name="TextBox 9">
              <a:extLst>
                <a:ext uri="{FF2B5EF4-FFF2-40B4-BE49-F238E27FC236}">
                  <a16:creationId xmlns:a16="http://schemas.microsoft.com/office/drawing/2014/main" id="{2D452B93-1CD5-9294-55B2-166F2FFA6FCE}"/>
                </a:ext>
              </a:extLst>
            </p:cNvPr>
            <p:cNvSpPr txBox="1"/>
            <p:nvPr/>
          </p:nvSpPr>
          <p:spPr>
            <a:xfrm>
              <a:off x="0" y="34375"/>
              <a:ext cx="5193339" cy="471805"/>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2" normalizeH="0" baseline="0" noProof="0" dirty="0">
                  <a:ln>
                    <a:noFill/>
                  </a:ln>
                  <a:solidFill>
                    <a:srgbClr val="141414"/>
                  </a:solidFill>
                  <a:effectLst/>
                  <a:uLnTx/>
                  <a:uFillTx/>
                  <a:latin typeface="Barlow Medium"/>
                  <a:ea typeface="+mn-ea"/>
                  <a:cs typeface="+mn-cs"/>
                </a:rPr>
                <a:t>REBONDIR</a:t>
              </a:r>
            </a:p>
          </p:txBody>
        </p:sp>
        <p:sp>
          <p:nvSpPr>
            <p:cNvPr id="7" name="TextBox 10">
              <a:extLst>
                <a:ext uri="{FF2B5EF4-FFF2-40B4-BE49-F238E27FC236}">
                  <a16:creationId xmlns:a16="http://schemas.microsoft.com/office/drawing/2014/main" id="{B9621A39-749F-0D88-ED55-0C3B0C54146A}"/>
                </a:ext>
              </a:extLst>
            </p:cNvPr>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21</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8" name="TextBox 11">
            <a:extLst>
              <a:ext uri="{FF2B5EF4-FFF2-40B4-BE49-F238E27FC236}">
                <a16:creationId xmlns:a16="http://schemas.microsoft.com/office/drawing/2014/main" id="{CE35064E-4BDF-37E3-C24E-DA98CD04B341}"/>
              </a:ext>
            </a:extLst>
          </p:cNvPr>
          <p:cNvSpPr txBox="1"/>
          <p:nvPr/>
        </p:nvSpPr>
        <p:spPr>
          <a:xfrm>
            <a:off x="1028700" y="609600"/>
            <a:ext cx="17087850" cy="1128514"/>
          </a:xfrm>
          <a:prstGeom prst="rect">
            <a:avLst/>
          </a:prstGeom>
        </p:spPr>
        <p:txBody>
          <a:bodyPr wrap="square" lIns="0" tIns="0" rIns="0" bIns="0" rtlCol="0" anchor="t">
            <a:spAutoFit/>
          </a:bodyPr>
          <a:lstStyle/>
          <a:p>
            <a:pPr marL="0" marR="0" lvl="0" indent="0" algn="l" defTabSz="914400" rtl="0" eaLnBrk="1" fontAlgn="auto" latinLnBrk="0" hangingPunct="1">
              <a:lnSpc>
                <a:spcPts val="8799"/>
              </a:lnSpc>
              <a:spcBef>
                <a:spcPct val="0"/>
              </a:spcBef>
              <a:spcAft>
                <a:spcPts val="0"/>
              </a:spcAft>
              <a:buClrTx/>
              <a:buSzTx/>
              <a:buFontTx/>
              <a:buNone/>
              <a:tabLst/>
              <a:defRPr/>
            </a:pPr>
            <a:r>
              <a:rPr kumimoji="0" lang="fr-CA" sz="8000" b="0" i="0" u="none" strike="noStrike" kern="1200" cap="none" spc="0" normalizeH="0" baseline="0" dirty="0">
                <a:ln>
                  <a:noFill/>
                </a:ln>
                <a:solidFill>
                  <a:srgbClr val="141414"/>
                </a:solidFill>
                <a:effectLst/>
                <a:uLnTx/>
                <a:uFillTx/>
                <a:latin typeface="Barlow Bold Bold" panose="020B0604020202020204" charset="0"/>
                <a:ea typeface="+mn-ea"/>
                <a:cs typeface="+mn-cs"/>
              </a:rPr>
              <a:t>Qu’est-ce</a:t>
            </a:r>
            <a:r>
              <a:rPr kumimoji="0" lang="en-US" sz="8000" b="0" i="0" u="none" strike="noStrike" kern="1200" cap="none" spc="0" normalizeH="0" baseline="0" noProof="0" dirty="0">
                <a:ln>
                  <a:noFill/>
                </a:ln>
                <a:solidFill>
                  <a:srgbClr val="141414"/>
                </a:solidFill>
                <a:effectLst/>
                <a:uLnTx/>
                <a:uFillTx/>
                <a:latin typeface="Barlow Bold Bold" panose="020B0604020202020204" charset="0"/>
                <a:ea typeface="+mn-ea"/>
                <a:cs typeface="+mn-cs"/>
              </a:rPr>
              <a:t> que la PISA?</a:t>
            </a:r>
          </a:p>
        </p:txBody>
      </p:sp>
      <p:pic>
        <p:nvPicPr>
          <p:cNvPr id="9" name="Picture 3">
            <a:extLst>
              <a:ext uri="{FF2B5EF4-FFF2-40B4-BE49-F238E27FC236}">
                <a16:creationId xmlns:a16="http://schemas.microsoft.com/office/drawing/2014/main" id="{EECBD451-EDC1-CC20-B406-B61DD804C9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188904" flipH="1">
            <a:off x="11475300" y="3229246"/>
            <a:ext cx="16046810" cy="6997107"/>
          </a:xfrm>
          <a:prstGeom prst="rect">
            <a:avLst/>
          </a:prstGeom>
        </p:spPr>
      </p:pic>
    </p:spTree>
    <p:extLst>
      <p:ext uri="{BB962C8B-B14F-4D97-AF65-F5344CB8AC3E}">
        <p14:creationId xmlns:p14="http://schemas.microsoft.com/office/powerpoint/2010/main" val="87575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188904" flipH="1">
            <a:off x="7910889" y="2874303"/>
            <a:ext cx="16046810" cy="6997107"/>
          </a:xfrm>
          <a:prstGeom prst="rect">
            <a:avLst/>
          </a:prstGeom>
        </p:spPr>
      </p:pic>
      <p:sp>
        <p:nvSpPr>
          <p:cNvPr id="3" name="TextBox 3"/>
          <p:cNvSpPr txBox="1"/>
          <p:nvPr/>
        </p:nvSpPr>
        <p:spPr>
          <a:xfrm>
            <a:off x="1028700" y="1133475"/>
            <a:ext cx="13782382" cy="1461939"/>
          </a:xfrm>
          <a:prstGeom prst="rect">
            <a:avLst/>
          </a:prstGeom>
        </p:spPr>
        <p:txBody>
          <a:bodyPr lIns="0" tIns="0" rIns="0" bIns="0" rtlCol="0" anchor="t">
            <a:spAutoFit/>
          </a:bodyPr>
          <a:lstStyle/>
          <a:p>
            <a:pPr marL="0" marR="0" lvl="0" indent="0" algn="l" defTabSz="914400" rtl="0" eaLnBrk="1" fontAlgn="auto" latinLnBrk="0" hangingPunct="1">
              <a:lnSpc>
                <a:spcPts val="5675"/>
              </a:lnSpc>
              <a:spcBef>
                <a:spcPts val="0"/>
              </a:spcBef>
              <a:spcAft>
                <a:spcPts val="0"/>
              </a:spcAft>
              <a:buClrTx/>
              <a:buSzTx/>
              <a:buFontTx/>
              <a:buNone/>
              <a:tabLst/>
              <a:defRPr/>
            </a:pPr>
            <a:r>
              <a:rPr kumimoji="0" lang="en-US" sz="5675" b="0" i="0" u="none" strike="noStrike" kern="1200" cap="none" spc="0" normalizeH="0" baseline="0" noProof="0">
                <a:ln>
                  <a:noFill/>
                </a:ln>
                <a:solidFill>
                  <a:srgbClr val="1D6036"/>
                </a:solidFill>
                <a:effectLst/>
                <a:uLnTx/>
                <a:uFillTx/>
                <a:latin typeface="Barlow Bold Bold"/>
                <a:ea typeface="+mn-ea"/>
                <a:cs typeface="+mn-cs"/>
              </a:rPr>
              <a:t>ALGORITHME DES NUÉES DYNAMIQUES</a:t>
            </a:r>
          </a:p>
          <a:p>
            <a:pPr marL="0" marR="0" lvl="0" indent="0" algn="l" defTabSz="914400" rtl="0" eaLnBrk="1" fontAlgn="auto" latinLnBrk="0" hangingPunct="1">
              <a:lnSpc>
                <a:spcPts val="5675"/>
              </a:lnSpc>
              <a:spcBef>
                <a:spcPct val="0"/>
              </a:spcBef>
              <a:spcAft>
                <a:spcPts val="0"/>
              </a:spcAft>
              <a:buClrTx/>
              <a:buSzTx/>
              <a:buFontTx/>
              <a:buNone/>
              <a:tabLst/>
              <a:defRPr/>
            </a:pPr>
            <a:endParaRPr kumimoji="0" lang="en-US" sz="5675" b="0" i="0" u="none" strike="noStrike" kern="1200" cap="none" spc="0" normalizeH="0" baseline="0" noProof="0">
              <a:ln>
                <a:noFill/>
              </a:ln>
              <a:solidFill>
                <a:srgbClr val="1D6036"/>
              </a:solidFill>
              <a:effectLst/>
              <a:uLnTx/>
              <a:uFillTx/>
              <a:latin typeface="Barlow Bold Bold"/>
              <a:ea typeface="+mn-ea"/>
              <a:cs typeface="+mn-cs"/>
            </a:endParaRPr>
          </a:p>
        </p:txBody>
      </p:sp>
      <p:pic>
        <p:nvPicPr>
          <p:cNvPr id="4" name="Picture 4"/>
          <p:cNvPicPr>
            <a:picLocks noChangeAspect="1"/>
          </p:cNvPicPr>
          <p:nvPr/>
        </p:nvPicPr>
        <p:blipFill>
          <a:blip r:embed="rId5"/>
          <a:srcRect/>
          <a:stretch>
            <a:fillRect/>
          </a:stretch>
        </p:blipFill>
        <p:spPr>
          <a:xfrm>
            <a:off x="1464105" y="2339459"/>
            <a:ext cx="10548044" cy="6414128"/>
          </a:xfrm>
          <a:prstGeom prst="rect">
            <a:avLst/>
          </a:prstGeom>
        </p:spPr>
      </p:pic>
      <p:grpSp>
        <p:nvGrpSpPr>
          <p:cNvPr id="9" name="Group 8">
            <a:extLst>
              <a:ext uri="{FF2B5EF4-FFF2-40B4-BE49-F238E27FC236}">
                <a16:creationId xmlns:a16="http://schemas.microsoft.com/office/drawing/2014/main" id="{36F92836-396E-41CE-B982-7E7BE83948C5}"/>
              </a:ext>
            </a:extLst>
          </p:cNvPr>
          <p:cNvGrpSpPr/>
          <p:nvPr/>
        </p:nvGrpSpPr>
        <p:grpSpPr>
          <a:xfrm>
            <a:off x="12232638" y="8753587"/>
            <a:ext cx="5026662" cy="480901"/>
            <a:chOff x="0" y="-76200"/>
            <a:chExt cx="6702215" cy="641201"/>
          </a:xfrm>
        </p:grpSpPr>
        <p:sp>
          <p:nvSpPr>
            <p:cNvPr id="10" name="TextBox 9">
              <a:extLst>
                <a:ext uri="{FF2B5EF4-FFF2-40B4-BE49-F238E27FC236}">
                  <a16:creationId xmlns:a16="http://schemas.microsoft.com/office/drawing/2014/main" id="{C627612A-541F-4880-8A96-83BF0528DC89}"/>
                </a:ext>
              </a:extLst>
            </p:cNvPr>
            <p:cNvSpPr txBox="1"/>
            <p:nvPr/>
          </p:nvSpPr>
          <p:spPr>
            <a:xfrm>
              <a:off x="0" y="34375"/>
              <a:ext cx="5193339" cy="471805"/>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2" normalizeH="0" baseline="0" noProof="0" dirty="0">
                  <a:ln>
                    <a:noFill/>
                  </a:ln>
                  <a:solidFill>
                    <a:srgbClr val="141414"/>
                  </a:solidFill>
                  <a:effectLst/>
                  <a:uLnTx/>
                  <a:uFillTx/>
                  <a:latin typeface="Barlow Medium"/>
                  <a:ea typeface="+mn-ea"/>
                  <a:cs typeface="+mn-cs"/>
                </a:rPr>
                <a:t>REBONDIR</a:t>
              </a:r>
            </a:p>
          </p:txBody>
        </p:sp>
        <p:sp>
          <p:nvSpPr>
            <p:cNvPr id="11" name="TextBox 10">
              <a:extLst>
                <a:ext uri="{FF2B5EF4-FFF2-40B4-BE49-F238E27FC236}">
                  <a16:creationId xmlns:a16="http://schemas.microsoft.com/office/drawing/2014/main" id="{BA66CD5D-CF02-4857-A827-8267A51F8C13}"/>
                </a:ext>
              </a:extLst>
            </p:cNvPr>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22</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D6036"/>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188904" flipH="1">
            <a:off x="9235894" y="2772046"/>
            <a:ext cx="16046810" cy="6997107"/>
          </a:xfrm>
          <a:prstGeom prst="rect">
            <a:avLst/>
          </a:prstGeom>
        </p:spPr>
      </p:pic>
      <p:sp>
        <p:nvSpPr>
          <p:cNvPr id="2" name="TextBox 2"/>
          <p:cNvSpPr txBox="1"/>
          <p:nvPr/>
        </p:nvSpPr>
        <p:spPr>
          <a:xfrm>
            <a:off x="1028700" y="828675"/>
            <a:ext cx="13782382" cy="1461939"/>
          </a:xfrm>
          <a:prstGeom prst="rect">
            <a:avLst/>
          </a:prstGeom>
        </p:spPr>
        <p:txBody>
          <a:bodyPr lIns="0" tIns="0" rIns="0" bIns="0" rtlCol="0" anchor="t">
            <a:spAutoFit/>
          </a:bodyPr>
          <a:lstStyle/>
          <a:p>
            <a:pPr marL="0" marR="0" lvl="0" indent="0" algn="l" defTabSz="914400" rtl="0" eaLnBrk="1" fontAlgn="auto" latinLnBrk="0" hangingPunct="1">
              <a:lnSpc>
                <a:spcPts val="5675"/>
              </a:lnSpc>
              <a:spcBef>
                <a:spcPts val="0"/>
              </a:spcBef>
              <a:spcAft>
                <a:spcPts val="0"/>
              </a:spcAft>
              <a:buClrTx/>
              <a:buSzTx/>
              <a:buFontTx/>
              <a:buNone/>
              <a:tabLst/>
              <a:defRPr/>
            </a:pPr>
            <a:r>
              <a:rPr kumimoji="0" lang="fr-CA" sz="8000" b="0" i="0" u="none" strike="noStrike" kern="1200" cap="none" spc="0" normalizeH="0" baseline="0" noProof="0" dirty="0">
                <a:ln>
                  <a:noFill/>
                </a:ln>
                <a:solidFill>
                  <a:srgbClr val="F5F6F5"/>
                </a:solidFill>
                <a:effectLst/>
                <a:uLnTx/>
                <a:uFillTx/>
                <a:latin typeface="Barlow Bold Bold"/>
                <a:ea typeface="+mn-ea"/>
                <a:cs typeface="+mn-cs"/>
              </a:rPr>
              <a:t>Fonctionnement de la PISA</a:t>
            </a:r>
          </a:p>
          <a:p>
            <a:pPr marL="0" marR="0" lvl="0" indent="0" algn="l" defTabSz="914400" rtl="0" eaLnBrk="1" fontAlgn="auto" latinLnBrk="0" hangingPunct="1">
              <a:lnSpc>
                <a:spcPts val="5675"/>
              </a:lnSpc>
              <a:spcBef>
                <a:spcPct val="0"/>
              </a:spcBef>
              <a:spcAft>
                <a:spcPts val="0"/>
              </a:spcAft>
              <a:buClrTx/>
              <a:buSzTx/>
              <a:buFontTx/>
              <a:buNone/>
              <a:tabLst/>
              <a:defRPr/>
            </a:pPr>
            <a:endParaRPr kumimoji="0" lang="en-US" sz="5675" b="0" i="0" u="none" strike="noStrike" kern="1200" cap="none" spc="0" normalizeH="0" baseline="0" noProof="0" dirty="0">
              <a:ln>
                <a:noFill/>
              </a:ln>
              <a:solidFill>
                <a:srgbClr val="F5F6F5"/>
              </a:solidFill>
              <a:effectLst/>
              <a:uLnTx/>
              <a:uFillTx/>
              <a:latin typeface="Barlow Bold Bold"/>
              <a:ea typeface="+mn-ea"/>
              <a:cs typeface="+mn-cs"/>
            </a:endParaRPr>
          </a:p>
        </p:txBody>
      </p:sp>
      <p:sp>
        <p:nvSpPr>
          <p:cNvPr id="4" name="TextBox 4"/>
          <p:cNvSpPr txBox="1"/>
          <p:nvPr/>
        </p:nvSpPr>
        <p:spPr>
          <a:xfrm>
            <a:off x="1028700" y="1810851"/>
            <a:ext cx="12670116" cy="7371249"/>
          </a:xfrm>
          <a:prstGeom prst="rect">
            <a:avLst/>
          </a:prstGeom>
        </p:spPr>
        <p:txBody>
          <a:bodyPr lIns="0" tIns="0" rIns="0" bIns="0" rtlCol="0" anchor="t">
            <a:spAutoFit/>
          </a:bodyPr>
          <a:lstStyle/>
          <a:p>
            <a:pPr marL="0" marR="0" lvl="0" indent="0" algn="l" defTabSz="914400" rtl="0" eaLnBrk="1" fontAlgn="auto" latinLnBrk="0" hangingPunct="1">
              <a:lnSpc>
                <a:spcPts val="4060"/>
              </a:lnSpc>
              <a:spcBef>
                <a:spcPts val="0"/>
              </a:spcBef>
              <a:spcAft>
                <a:spcPts val="0"/>
              </a:spcAft>
              <a:buClrTx/>
              <a:buSzTx/>
              <a:buFontTx/>
              <a:buNone/>
              <a:tabLst/>
              <a:defRPr/>
            </a:pPr>
            <a:r>
              <a:rPr kumimoji="0" lang="fr-CA" sz="2900" b="0" i="0" u="none" strike="noStrike" kern="1200" cap="none" spc="58" normalizeH="0" baseline="0" noProof="0" dirty="0">
                <a:ln>
                  <a:noFill/>
                </a:ln>
                <a:solidFill>
                  <a:srgbClr val="F5F6F5"/>
                </a:solidFill>
                <a:effectLst/>
                <a:uLnTx/>
                <a:uFillTx/>
                <a:latin typeface="Barlow Medium"/>
                <a:ea typeface="+mn-ea"/>
                <a:cs typeface="+mn-cs"/>
              </a:rPr>
              <a:t>1 ) On procède à une segmentation aléatoire par nuées dynamiques sur les variables standardisées de latitude et de longitude;</a:t>
            </a:r>
          </a:p>
          <a:p>
            <a:pPr marL="0" marR="0" lvl="0" indent="0" algn="l" defTabSz="914400" rtl="0" eaLnBrk="1" fontAlgn="auto" latinLnBrk="0" hangingPunct="1">
              <a:lnSpc>
                <a:spcPts val="4060"/>
              </a:lnSpc>
              <a:spcBef>
                <a:spcPts val="0"/>
              </a:spcBef>
              <a:spcAft>
                <a:spcPts val="0"/>
              </a:spcAft>
              <a:buClrTx/>
              <a:buSzTx/>
              <a:buFontTx/>
              <a:buNone/>
              <a:tabLst/>
              <a:defRPr/>
            </a:pPr>
            <a:endParaRPr kumimoji="0" lang="fr-CA" sz="2900" b="0" i="0" u="none" strike="noStrike" kern="1200" cap="none" spc="58" normalizeH="0" baseline="0" noProof="0" dirty="0">
              <a:ln>
                <a:noFill/>
              </a:ln>
              <a:solidFill>
                <a:srgbClr val="F5F6F5"/>
              </a:solidFill>
              <a:effectLst/>
              <a:uLnTx/>
              <a:uFillTx/>
              <a:latin typeface="Barlow Medium"/>
              <a:ea typeface="+mn-ea"/>
              <a:cs typeface="+mn-cs"/>
            </a:endParaRPr>
          </a:p>
          <a:p>
            <a:pPr marL="0" marR="0" lvl="0" indent="0" algn="l" defTabSz="914400" rtl="0" eaLnBrk="1" fontAlgn="auto" latinLnBrk="0" hangingPunct="1">
              <a:lnSpc>
                <a:spcPts val="4060"/>
              </a:lnSpc>
              <a:spcBef>
                <a:spcPts val="0"/>
              </a:spcBef>
              <a:spcAft>
                <a:spcPts val="0"/>
              </a:spcAft>
              <a:buClrTx/>
              <a:buSzTx/>
              <a:buFontTx/>
              <a:buNone/>
              <a:tabLst/>
              <a:defRPr/>
            </a:pPr>
            <a:r>
              <a:rPr kumimoji="0" lang="fr-CA" sz="2900" b="0" i="0" u="none" strike="noStrike" kern="1200" cap="none" spc="58" normalizeH="0" baseline="0" noProof="0" dirty="0">
                <a:ln>
                  <a:noFill/>
                </a:ln>
                <a:solidFill>
                  <a:srgbClr val="F5F6F5"/>
                </a:solidFill>
                <a:effectLst/>
                <a:uLnTx/>
                <a:uFillTx/>
                <a:latin typeface="Barlow Medium"/>
                <a:ea typeface="+mn-ea"/>
                <a:cs typeface="+mn-cs"/>
              </a:rPr>
              <a:t>2 ) </a:t>
            </a:r>
            <a:r>
              <a:rPr kumimoji="0" lang="fr-CA" sz="2900" b="0" i="0" u="none" strike="noStrike" kern="1200" cap="none" spc="14" normalizeH="0" baseline="0" noProof="0" dirty="0">
                <a:ln>
                  <a:noFill/>
                </a:ln>
                <a:solidFill>
                  <a:srgbClr val="F5F6F5"/>
                </a:solidFill>
                <a:effectLst/>
                <a:uLnTx/>
                <a:uFillTx/>
                <a:latin typeface="Barlow Medium"/>
                <a:ea typeface="+mn-ea"/>
                <a:cs typeface="+mn-cs"/>
              </a:rPr>
              <a:t>On utilise les segments créés dans un modèle à titre de segmentation spatiale;</a:t>
            </a:r>
          </a:p>
          <a:p>
            <a:pPr marL="0" marR="0" lvl="0" indent="0" algn="l" defTabSz="914400" rtl="0" eaLnBrk="1" fontAlgn="auto" latinLnBrk="0" hangingPunct="1">
              <a:lnSpc>
                <a:spcPts val="4060"/>
              </a:lnSpc>
              <a:spcBef>
                <a:spcPts val="0"/>
              </a:spcBef>
              <a:spcAft>
                <a:spcPts val="0"/>
              </a:spcAft>
              <a:buClrTx/>
              <a:buSzTx/>
              <a:buFontTx/>
              <a:buNone/>
              <a:tabLst/>
              <a:defRPr/>
            </a:pPr>
            <a:endParaRPr kumimoji="0" lang="fr-CA" sz="2900" b="0" i="0" u="none" strike="noStrike" kern="1200" cap="none" spc="14" normalizeH="0" baseline="0" noProof="0" dirty="0">
              <a:ln>
                <a:noFill/>
              </a:ln>
              <a:solidFill>
                <a:srgbClr val="F5F6F5"/>
              </a:solidFill>
              <a:effectLst/>
              <a:uLnTx/>
              <a:uFillTx/>
              <a:latin typeface="Barlow Medium"/>
              <a:ea typeface="+mn-ea"/>
              <a:cs typeface="+mn-cs"/>
            </a:endParaRPr>
          </a:p>
          <a:p>
            <a:pPr marL="0" marR="0" lvl="0" indent="0" algn="l" defTabSz="914400" rtl="0" eaLnBrk="1" fontAlgn="auto" latinLnBrk="0" hangingPunct="1">
              <a:lnSpc>
                <a:spcPts val="4060"/>
              </a:lnSpc>
              <a:spcBef>
                <a:spcPts val="0"/>
              </a:spcBef>
              <a:spcAft>
                <a:spcPts val="0"/>
              </a:spcAft>
              <a:buClrTx/>
              <a:buSzTx/>
              <a:buFontTx/>
              <a:buNone/>
              <a:tabLst/>
              <a:defRPr/>
            </a:pPr>
            <a:r>
              <a:rPr kumimoji="0" lang="fr-CA" sz="2900" b="0" i="0" u="none" strike="noStrike" kern="1200" cap="none" spc="58" normalizeH="0" baseline="0" noProof="0" dirty="0">
                <a:ln>
                  <a:noFill/>
                </a:ln>
                <a:solidFill>
                  <a:srgbClr val="F5F6F5"/>
                </a:solidFill>
                <a:effectLst/>
                <a:uLnTx/>
                <a:uFillTx/>
                <a:latin typeface="Barlow Medium"/>
                <a:ea typeface="+mn-ea"/>
                <a:cs typeface="+mn-cs"/>
              </a:rPr>
              <a:t>3) </a:t>
            </a:r>
            <a:r>
              <a:rPr kumimoji="0" lang="fr-CA" sz="2900" b="0" i="0" u="none" strike="noStrike" kern="1200" cap="none" spc="14" normalizeH="0" baseline="0" noProof="0" dirty="0">
                <a:ln>
                  <a:noFill/>
                </a:ln>
                <a:solidFill>
                  <a:srgbClr val="F5F6F5"/>
                </a:solidFill>
                <a:effectLst/>
                <a:uLnTx/>
                <a:uFillTx/>
                <a:latin typeface="Barlow Medium"/>
                <a:ea typeface="+mn-ea"/>
                <a:cs typeface="+mn-cs"/>
              </a:rPr>
              <a:t>On estime les valeurs contributives des segments créés et on sauvegarde les coefficients pour chaque propriété;</a:t>
            </a:r>
          </a:p>
          <a:p>
            <a:pPr marL="0" marR="0" lvl="0" indent="0" algn="l" defTabSz="914400" rtl="0" eaLnBrk="1" fontAlgn="auto" latinLnBrk="0" hangingPunct="1">
              <a:lnSpc>
                <a:spcPts val="4060"/>
              </a:lnSpc>
              <a:spcBef>
                <a:spcPts val="0"/>
              </a:spcBef>
              <a:spcAft>
                <a:spcPts val="0"/>
              </a:spcAft>
              <a:buClrTx/>
              <a:buSzTx/>
              <a:buFontTx/>
              <a:buNone/>
              <a:tabLst/>
              <a:defRPr/>
            </a:pPr>
            <a:endParaRPr kumimoji="0" lang="fr-CA" sz="2900" b="0" i="0" u="none" strike="noStrike" kern="1200" cap="none" spc="14" normalizeH="0" baseline="0" noProof="0" dirty="0">
              <a:ln>
                <a:noFill/>
              </a:ln>
              <a:solidFill>
                <a:srgbClr val="F5F6F5"/>
              </a:solidFill>
              <a:effectLst/>
              <a:uLnTx/>
              <a:uFillTx/>
              <a:latin typeface="Barlow Medium"/>
              <a:ea typeface="+mn-ea"/>
              <a:cs typeface="+mn-cs"/>
            </a:endParaRPr>
          </a:p>
          <a:p>
            <a:pPr marL="0" marR="0" lvl="0" indent="0" algn="l" defTabSz="914400" rtl="0" eaLnBrk="1" fontAlgn="auto" latinLnBrk="0" hangingPunct="1">
              <a:lnSpc>
                <a:spcPts val="4060"/>
              </a:lnSpc>
              <a:spcBef>
                <a:spcPts val="0"/>
              </a:spcBef>
              <a:spcAft>
                <a:spcPts val="0"/>
              </a:spcAft>
              <a:buClrTx/>
              <a:buSzTx/>
              <a:buFontTx/>
              <a:buNone/>
              <a:tabLst/>
              <a:defRPr/>
            </a:pPr>
            <a:r>
              <a:rPr kumimoji="0" lang="fr-CA" sz="2900" b="0" i="0" u="none" strike="noStrike" kern="1200" cap="none" spc="58" normalizeH="0" baseline="0" noProof="0" dirty="0">
                <a:ln>
                  <a:noFill/>
                </a:ln>
                <a:solidFill>
                  <a:srgbClr val="F5F6F5"/>
                </a:solidFill>
                <a:effectLst/>
                <a:uLnTx/>
                <a:uFillTx/>
                <a:latin typeface="Barlow Medium"/>
                <a:ea typeface="+mn-ea"/>
                <a:cs typeface="+mn-cs"/>
              </a:rPr>
              <a:t>4 ) </a:t>
            </a:r>
            <a:r>
              <a:rPr kumimoji="0" lang="fr-CA" sz="2900" b="0" i="0" u="none" strike="noStrike" kern="1200" cap="none" spc="14" normalizeH="0" baseline="0" noProof="0" dirty="0">
                <a:ln>
                  <a:noFill/>
                </a:ln>
                <a:solidFill>
                  <a:srgbClr val="F5F6F5"/>
                </a:solidFill>
                <a:effectLst/>
                <a:uLnTx/>
                <a:uFillTx/>
                <a:latin typeface="Barlow Medium"/>
                <a:ea typeface="+mn-ea"/>
                <a:cs typeface="+mn-cs"/>
              </a:rPr>
              <a:t>On répète ces étapes plusieurs fois (procédure itérative);</a:t>
            </a:r>
          </a:p>
          <a:p>
            <a:pPr marL="0" marR="0" lvl="0" indent="0" algn="l" defTabSz="914400" rtl="0" eaLnBrk="1" fontAlgn="auto" latinLnBrk="0" hangingPunct="1">
              <a:lnSpc>
                <a:spcPts val="4060"/>
              </a:lnSpc>
              <a:spcBef>
                <a:spcPts val="0"/>
              </a:spcBef>
              <a:spcAft>
                <a:spcPts val="0"/>
              </a:spcAft>
              <a:buClrTx/>
              <a:buSzTx/>
              <a:buFontTx/>
              <a:buNone/>
              <a:tabLst/>
              <a:defRPr/>
            </a:pPr>
            <a:endParaRPr kumimoji="0" lang="fr-CA" sz="2900" b="0" i="0" u="none" strike="noStrike" kern="1200" cap="none" spc="14" normalizeH="0" baseline="0" noProof="0" dirty="0">
              <a:ln>
                <a:noFill/>
              </a:ln>
              <a:solidFill>
                <a:srgbClr val="F5F6F5"/>
              </a:solidFill>
              <a:effectLst/>
              <a:uLnTx/>
              <a:uFillTx/>
              <a:latin typeface="Barlow Medium"/>
              <a:ea typeface="+mn-ea"/>
              <a:cs typeface="+mn-cs"/>
            </a:endParaRPr>
          </a:p>
          <a:p>
            <a:pPr marL="0" marR="0" lvl="0" indent="0" algn="l" defTabSz="914400" rtl="0" eaLnBrk="1" fontAlgn="auto" latinLnBrk="0" hangingPunct="1">
              <a:lnSpc>
                <a:spcPts val="4060"/>
              </a:lnSpc>
              <a:spcBef>
                <a:spcPts val="0"/>
              </a:spcBef>
              <a:spcAft>
                <a:spcPts val="0"/>
              </a:spcAft>
              <a:buClrTx/>
              <a:buSzTx/>
              <a:buFontTx/>
              <a:buNone/>
              <a:tabLst/>
              <a:defRPr/>
            </a:pPr>
            <a:r>
              <a:rPr kumimoji="0" lang="fr-CA" sz="2900" b="0" i="0" u="none" strike="noStrike" kern="1200" cap="none" spc="0" normalizeH="0" baseline="0" noProof="0" dirty="0">
                <a:ln>
                  <a:noFill/>
                </a:ln>
                <a:solidFill>
                  <a:srgbClr val="F5F6F5"/>
                </a:solidFill>
                <a:effectLst/>
                <a:uLnTx/>
                <a:uFillTx/>
                <a:latin typeface="Barlow Medium"/>
                <a:ea typeface="+mn-ea"/>
                <a:cs typeface="+mn-cs"/>
              </a:rPr>
              <a:t>5 ) On calcule la moyenne des coefficients sauvegardés pour chaque unité d’évaluation: il s’agit de l’indice de prix hédoniques de localisation (IPHL).</a:t>
            </a:r>
          </a:p>
          <a:p>
            <a:pPr marL="0" marR="0" lvl="0" indent="0" algn="ctr" defTabSz="914400" rtl="0" eaLnBrk="1" fontAlgn="auto" latinLnBrk="0" hangingPunct="1">
              <a:lnSpc>
                <a:spcPts val="4759"/>
              </a:lnSpc>
              <a:spcBef>
                <a:spcPts val="0"/>
              </a:spcBef>
              <a:spcAft>
                <a:spcPts val="0"/>
              </a:spcAft>
              <a:buClrTx/>
              <a:buSzTx/>
              <a:buFontTx/>
              <a:buNone/>
              <a:tabLst/>
              <a:defRPr/>
            </a:pPr>
            <a:endParaRPr kumimoji="0" lang="en-US" sz="2900" b="0" i="0" u="none" strike="noStrike" kern="1200" cap="none" spc="0" normalizeH="0" baseline="0" noProof="0" dirty="0">
              <a:ln>
                <a:noFill/>
              </a:ln>
              <a:solidFill>
                <a:srgbClr val="F5F6F5"/>
              </a:solidFill>
              <a:effectLst/>
              <a:uLnTx/>
              <a:uFillTx/>
              <a:latin typeface="Barlow Medium"/>
              <a:ea typeface="+mn-ea"/>
              <a:cs typeface="+mn-cs"/>
            </a:endParaRPr>
          </a:p>
        </p:txBody>
      </p:sp>
      <p:grpSp>
        <p:nvGrpSpPr>
          <p:cNvPr id="8" name="Group 8">
            <a:extLst>
              <a:ext uri="{FF2B5EF4-FFF2-40B4-BE49-F238E27FC236}">
                <a16:creationId xmlns:a16="http://schemas.microsoft.com/office/drawing/2014/main" id="{36618481-1F59-419A-89BD-501EDE346879}"/>
              </a:ext>
            </a:extLst>
          </p:cNvPr>
          <p:cNvGrpSpPr/>
          <p:nvPr/>
        </p:nvGrpSpPr>
        <p:grpSpPr>
          <a:xfrm>
            <a:off x="12232638" y="8753587"/>
            <a:ext cx="5026662" cy="480901"/>
            <a:chOff x="0" y="-76200"/>
            <a:chExt cx="6702215" cy="641201"/>
          </a:xfrm>
        </p:grpSpPr>
        <p:sp>
          <p:nvSpPr>
            <p:cNvPr id="9" name="TextBox 9">
              <a:extLst>
                <a:ext uri="{FF2B5EF4-FFF2-40B4-BE49-F238E27FC236}">
                  <a16:creationId xmlns:a16="http://schemas.microsoft.com/office/drawing/2014/main" id="{768978EA-0046-4B37-8681-6DFE133B7F3E}"/>
                </a:ext>
              </a:extLst>
            </p:cNvPr>
            <p:cNvSpPr txBox="1"/>
            <p:nvPr/>
          </p:nvSpPr>
          <p:spPr>
            <a:xfrm>
              <a:off x="0" y="34375"/>
              <a:ext cx="5193339" cy="471805"/>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2" normalizeH="0" baseline="0" noProof="0" dirty="0">
                  <a:ln>
                    <a:noFill/>
                  </a:ln>
                  <a:solidFill>
                    <a:srgbClr val="141414"/>
                  </a:solidFill>
                  <a:effectLst/>
                  <a:uLnTx/>
                  <a:uFillTx/>
                  <a:latin typeface="Barlow Medium"/>
                  <a:ea typeface="+mn-ea"/>
                  <a:cs typeface="+mn-cs"/>
                </a:rPr>
                <a:t>REBONDIR</a:t>
              </a:r>
            </a:p>
          </p:txBody>
        </p:sp>
        <p:sp>
          <p:nvSpPr>
            <p:cNvPr id="10" name="TextBox 10">
              <a:extLst>
                <a:ext uri="{FF2B5EF4-FFF2-40B4-BE49-F238E27FC236}">
                  <a16:creationId xmlns:a16="http://schemas.microsoft.com/office/drawing/2014/main" id="{BD6C8F0D-EE06-491B-9A42-AC4140839D04}"/>
                </a:ext>
              </a:extLst>
            </p:cNvPr>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141414"/>
                  </a:solidFill>
                  <a:effectLst/>
                  <a:uLnTx/>
                  <a:uFillTx/>
                  <a:latin typeface="Barlow Medium Bold"/>
                  <a:ea typeface="+mn-ea"/>
                  <a:cs typeface="+mn-cs"/>
                </a:rPr>
                <a:t>23</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089259">
            <a:off x="15573075" y="-5113532"/>
            <a:ext cx="13397450" cy="10227061"/>
          </a:xfrm>
          <a:prstGeom prst="rect">
            <a:avLst/>
          </a:prstGeom>
        </p:spPr>
      </p:pic>
      <p:pic>
        <p:nvPicPr>
          <p:cNvPr id="3" name="Picture 3"/>
          <p:cNvPicPr>
            <a:picLocks noChangeAspect="1"/>
          </p:cNvPicPr>
          <p:nvPr/>
        </p:nvPicPr>
        <p:blipFill>
          <a:blip r:embed="rId5"/>
          <a:srcRect/>
          <a:stretch>
            <a:fillRect/>
          </a:stretch>
        </p:blipFill>
        <p:spPr>
          <a:xfrm>
            <a:off x="1067528" y="2279166"/>
            <a:ext cx="8030385" cy="2798339"/>
          </a:xfrm>
          <a:prstGeom prst="rect">
            <a:avLst/>
          </a:prstGeom>
        </p:spPr>
      </p:pic>
      <p:pic>
        <p:nvPicPr>
          <p:cNvPr id="4" name="Picture 4"/>
          <p:cNvPicPr>
            <a:picLocks noChangeAspect="1"/>
          </p:cNvPicPr>
          <p:nvPr/>
        </p:nvPicPr>
        <p:blipFill>
          <a:blip r:embed="rId6"/>
          <a:srcRect t="437" b="437"/>
          <a:stretch>
            <a:fillRect/>
          </a:stretch>
        </p:blipFill>
        <p:spPr>
          <a:xfrm>
            <a:off x="1071157" y="5967642"/>
            <a:ext cx="8115300" cy="2701512"/>
          </a:xfrm>
          <a:prstGeom prst="rect">
            <a:avLst/>
          </a:prstGeom>
        </p:spPr>
      </p:pic>
      <p:sp>
        <p:nvSpPr>
          <p:cNvPr id="5" name="TextBox 5"/>
          <p:cNvSpPr txBox="1"/>
          <p:nvPr/>
        </p:nvSpPr>
        <p:spPr>
          <a:xfrm>
            <a:off x="1028700" y="1152525"/>
            <a:ext cx="14517543" cy="859210"/>
          </a:xfrm>
          <a:prstGeom prst="rect">
            <a:avLst/>
          </a:prstGeom>
        </p:spPr>
        <p:txBody>
          <a:bodyPr lIns="0" tIns="0" rIns="0" bIns="0" rtlCol="0" anchor="t">
            <a:spAutoFit/>
          </a:bodyPr>
          <a:lstStyle/>
          <a:p>
            <a:pPr marL="0" marR="0" lvl="0" indent="0" algn="l" defTabSz="914400" rtl="0" eaLnBrk="1" fontAlgn="auto" latinLnBrk="0" hangingPunct="1">
              <a:lnSpc>
                <a:spcPts val="6675"/>
              </a:lnSpc>
              <a:spcBef>
                <a:spcPts val="0"/>
              </a:spcBef>
              <a:spcAft>
                <a:spcPts val="0"/>
              </a:spcAft>
              <a:buClrTx/>
              <a:buSzTx/>
              <a:buFontTx/>
              <a:buNone/>
              <a:tabLst/>
              <a:defRPr/>
            </a:pPr>
            <a:r>
              <a:rPr kumimoji="0" lang="en-US" sz="6675" b="0" i="0" u="none" strike="noStrike" kern="1200" cap="none" spc="0" normalizeH="0" baseline="0" noProof="0">
                <a:ln>
                  <a:noFill/>
                </a:ln>
                <a:solidFill>
                  <a:srgbClr val="141414"/>
                </a:solidFill>
                <a:effectLst/>
                <a:uLnTx/>
                <a:uFillTx/>
                <a:latin typeface="Barlow Medium Bold"/>
                <a:ea typeface="+mn-ea"/>
                <a:cs typeface="+mn-cs"/>
              </a:rPr>
              <a:t>EXEMPLE D’UNE PISA 50/100</a:t>
            </a:r>
          </a:p>
        </p:txBody>
      </p:sp>
      <p:grpSp>
        <p:nvGrpSpPr>
          <p:cNvPr id="6" name="Group 6"/>
          <p:cNvGrpSpPr/>
          <p:nvPr/>
        </p:nvGrpSpPr>
        <p:grpSpPr>
          <a:xfrm>
            <a:off x="1028700" y="8753587"/>
            <a:ext cx="6327149" cy="480901"/>
            <a:chOff x="0" y="-76200"/>
            <a:chExt cx="8436199" cy="641201"/>
          </a:xfrm>
        </p:grpSpPr>
        <p:sp>
          <p:nvSpPr>
            <p:cNvPr id="7" name="TextBox 7"/>
            <p:cNvSpPr txBox="1"/>
            <p:nvPr/>
          </p:nvSpPr>
          <p:spPr>
            <a:xfrm>
              <a:off x="1379141" y="42946"/>
              <a:ext cx="7057058" cy="463234"/>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8" name="TextBox 8"/>
            <p:cNvSpPr txBox="1"/>
            <p:nvPr/>
          </p:nvSpPr>
          <p:spPr>
            <a:xfrm>
              <a:off x="0" y="-76200"/>
              <a:ext cx="1161080" cy="641201"/>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24</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9" name="TextBox 9"/>
          <p:cNvSpPr txBox="1"/>
          <p:nvPr/>
        </p:nvSpPr>
        <p:spPr>
          <a:xfrm>
            <a:off x="9269267" y="2621129"/>
            <a:ext cx="8201610" cy="3149580"/>
          </a:xfrm>
          <a:prstGeom prst="rect">
            <a:avLst/>
          </a:prstGeom>
        </p:spPr>
        <p:txBody>
          <a:bodyPr wrap="square" lIns="0" tIns="0" rIns="0" bIns="0" rtlCol="0" anchor="t">
            <a:spAutoFit/>
          </a:bodyPr>
          <a:lstStyle/>
          <a:p>
            <a:pPr marL="0" marR="0" lvl="0" indent="0" algn="l" defTabSz="914400" rtl="0" eaLnBrk="1" fontAlgn="auto" latinLnBrk="0" hangingPunct="1">
              <a:lnSpc>
                <a:spcPts val="3920"/>
              </a:lnSpc>
              <a:spcBef>
                <a:spcPts val="0"/>
              </a:spcBef>
              <a:spcAft>
                <a:spcPts val="0"/>
              </a:spcAft>
              <a:buClrTx/>
              <a:buSzTx/>
              <a:buFontTx/>
              <a:buNone/>
              <a:tabLst/>
              <a:defRPr/>
            </a:pPr>
            <a:r>
              <a:rPr kumimoji="0" lang="fr-CA" sz="2400" b="1" i="0" u="none" strike="noStrike" kern="1200" cap="none" spc="56" normalizeH="0" baseline="0" noProof="0" dirty="0">
                <a:ln>
                  <a:noFill/>
                </a:ln>
                <a:solidFill>
                  <a:srgbClr val="141414"/>
                </a:solidFill>
                <a:effectLst/>
                <a:uLnTx/>
                <a:uFillTx/>
                <a:latin typeface="Barlow Medium"/>
                <a:ea typeface="+mn-ea"/>
                <a:cs typeface="+mn-cs"/>
              </a:rPr>
              <a:t>Itération 1</a:t>
            </a:r>
          </a:p>
          <a:p>
            <a:pPr marL="0" marR="0" lvl="0" indent="0" algn="l" defTabSz="914400" rtl="0" eaLnBrk="1" fontAlgn="auto" latinLnBrk="0" hangingPunct="1">
              <a:lnSpc>
                <a:spcPts val="3920"/>
              </a:lnSpc>
              <a:spcBef>
                <a:spcPts val="0"/>
              </a:spcBef>
              <a:spcAft>
                <a:spcPts val="0"/>
              </a:spcAft>
              <a:buClrTx/>
              <a:buSzTx/>
              <a:buFontTx/>
              <a:buNone/>
              <a:tabLst/>
              <a:defRPr/>
            </a:pPr>
            <a:r>
              <a:rPr kumimoji="0" lang="fr-CA" sz="2400" b="0" i="0" u="none" strike="noStrike" kern="1200" cap="none" spc="12" normalizeH="0" baseline="0" noProof="0" dirty="0">
                <a:ln>
                  <a:noFill/>
                </a:ln>
                <a:solidFill>
                  <a:srgbClr val="141414"/>
                </a:solidFill>
                <a:effectLst/>
                <a:uLnTx/>
                <a:uFillTx/>
                <a:latin typeface="Barlow Medium"/>
                <a:ea typeface="+mn-ea"/>
                <a:cs typeface="+mn-cs"/>
              </a:rPr>
              <a:t>Génère 50 segments aléatoires;</a:t>
            </a:r>
          </a:p>
          <a:p>
            <a:pPr marL="0" marR="0" lvl="0" indent="0" algn="l" defTabSz="914400" rtl="0" eaLnBrk="1" fontAlgn="auto" latinLnBrk="0" hangingPunct="1">
              <a:lnSpc>
                <a:spcPts val="3920"/>
              </a:lnSpc>
              <a:spcBef>
                <a:spcPts val="0"/>
              </a:spcBef>
              <a:spcAft>
                <a:spcPts val="0"/>
              </a:spcAft>
              <a:buClrTx/>
              <a:buSzTx/>
              <a:buFontTx/>
              <a:buNone/>
              <a:tabLst/>
              <a:defRPr/>
            </a:pPr>
            <a:r>
              <a:rPr kumimoji="0" lang="fr-CA" sz="2400" b="0" i="0" u="none" strike="noStrike" kern="1200" cap="none" spc="12" normalizeH="0" baseline="0" noProof="0" dirty="0">
                <a:ln>
                  <a:noFill/>
                </a:ln>
                <a:solidFill>
                  <a:srgbClr val="141414"/>
                </a:solidFill>
                <a:effectLst/>
                <a:uLnTx/>
                <a:uFillTx/>
                <a:latin typeface="Barlow Medium"/>
                <a:ea typeface="+mn-ea"/>
                <a:cs typeface="+mn-cs"/>
              </a:rPr>
              <a:t>Estime les 50 coefficients dans le modèle;</a:t>
            </a:r>
          </a:p>
          <a:p>
            <a:pPr marL="0" marR="0" lvl="0" indent="0" algn="l" defTabSz="914400" rtl="0" eaLnBrk="1" fontAlgn="auto" latinLnBrk="0" hangingPunct="1">
              <a:lnSpc>
                <a:spcPts val="3920"/>
              </a:lnSpc>
              <a:spcBef>
                <a:spcPts val="0"/>
              </a:spcBef>
              <a:spcAft>
                <a:spcPts val="0"/>
              </a:spcAft>
              <a:buClrTx/>
              <a:buSzTx/>
              <a:buFontTx/>
              <a:buNone/>
              <a:tabLst/>
              <a:defRPr/>
            </a:pPr>
            <a:r>
              <a:rPr kumimoji="0" lang="fr-CA" sz="2400" b="0" i="0" u="none" strike="noStrike" kern="1200" cap="none" spc="12" normalizeH="0" baseline="0" noProof="0" dirty="0">
                <a:ln>
                  <a:noFill/>
                </a:ln>
                <a:solidFill>
                  <a:srgbClr val="141414"/>
                </a:solidFill>
                <a:effectLst/>
                <a:uLnTx/>
                <a:uFillTx/>
                <a:latin typeface="Barlow Medium"/>
                <a:ea typeface="+mn-ea"/>
                <a:cs typeface="+mn-cs"/>
              </a:rPr>
              <a:t>Sauvegarde des coefficients pour chaque unité d’évaluation.</a:t>
            </a:r>
          </a:p>
          <a:p>
            <a:pPr marL="0" marR="0" lvl="0" indent="0" algn="ctr" defTabSz="914400" rtl="0" eaLnBrk="1" fontAlgn="auto" latinLnBrk="0" hangingPunct="1">
              <a:lnSpc>
                <a:spcPts val="4759"/>
              </a:lnSpc>
              <a:spcBef>
                <a:spcPts val="0"/>
              </a:spcBef>
              <a:spcAft>
                <a:spcPts val="0"/>
              </a:spcAft>
              <a:buClrTx/>
              <a:buSzTx/>
              <a:buFontTx/>
              <a:buNone/>
              <a:tabLst/>
              <a:defRPr/>
            </a:pPr>
            <a:endParaRPr kumimoji="0" lang="en-US" sz="2800" b="0" i="0" u="none" strike="noStrike" kern="1200" cap="none" spc="12" normalizeH="0" baseline="0" noProof="0" dirty="0">
              <a:ln>
                <a:noFill/>
              </a:ln>
              <a:solidFill>
                <a:srgbClr val="141414"/>
              </a:solidFill>
              <a:effectLst/>
              <a:uLnTx/>
              <a:uFillTx/>
              <a:latin typeface="Barlow Medium"/>
              <a:ea typeface="+mn-ea"/>
              <a:cs typeface="+mn-cs"/>
            </a:endParaRPr>
          </a:p>
          <a:p>
            <a:pPr marL="0" marR="0" lvl="0" indent="0" algn="l" defTabSz="914400" rtl="0" eaLnBrk="1" fontAlgn="auto" latinLnBrk="0" hangingPunct="1">
              <a:lnSpc>
                <a:spcPts val="4759"/>
              </a:lnSpc>
              <a:spcBef>
                <a:spcPts val="0"/>
              </a:spcBef>
              <a:spcAft>
                <a:spcPts val="0"/>
              </a:spcAft>
              <a:buClrTx/>
              <a:buSzTx/>
              <a:buFontTx/>
              <a:buNone/>
              <a:tabLst/>
              <a:defRPr/>
            </a:pPr>
            <a:r>
              <a:rPr kumimoji="0" lang="fr-CA" sz="2800" b="0" i="0" u="none" strike="noStrike" kern="1200" cap="none" spc="12" normalizeH="0" baseline="0" noProof="0" dirty="0">
                <a:ln>
                  <a:noFill/>
                </a:ln>
                <a:solidFill>
                  <a:srgbClr val="141414"/>
                </a:solidFill>
                <a:effectLst/>
                <a:uLnTx/>
                <a:uFillTx/>
                <a:latin typeface="Barlow Medium"/>
                <a:ea typeface="+mn-ea"/>
                <a:cs typeface="+mn-cs"/>
              </a:rPr>
              <a:t>itération 2… itération 3 … itération 4 …</a:t>
            </a:r>
          </a:p>
        </p:txBody>
      </p:sp>
      <p:sp>
        <p:nvSpPr>
          <p:cNvPr id="10" name="TextBox 10"/>
          <p:cNvSpPr txBox="1"/>
          <p:nvPr/>
        </p:nvSpPr>
        <p:spPr>
          <a:xfrm>
            <a:off x="9276524" y="6224998"/>
            <a:ext cx="8564004" cy="1937069"/>
          </a:xfrm>
          <a:prstGeom prst="rect">
            <a:avLst/>
          </a:prstGeom>
        </p:spPr>
        <p:txBody>
          <a:bodyPr wrap="square" lIns="0" tIns="0" rIns="0" bIns="0" rtlCol="0" anchor="t">
            <a:spAutoFit/>
          </a:bodyPr>
          <a:lstStyle/>
          <a:p>
            <a:pPr marL="0" marR="0" lvl="0" indent="0" algn="l" defTabSz="914400" rtl="0" eaLnBrk="1" fontAlgn="auto" latinLnBrk="0" hangingPunct="1">
              <a:lnSpc>
                <a:spcPts val="3920"/>
              </a:lnSpc>
              <a:spcBef>
                <a:spcPts val="0"/>
              </a:spcBef>
              <a:spcAft>
                <a:spcPts val="0"/>
              </a:spcAft>
              <a:buClrTx/>
              <a:buSzTx/>
              <a:buFontTx/>
              <a:buNone/>
              <a:tabLst/>
              <a:defRPr/>
            </a:pPr>
            <a:r>
              <a:rPr kumimoji="0" lang="fr-CA" sz="2400" b="1" i="0" u="none" strike="noStrike" kern="1200" cap="none" spc="56" normalizeH="0" baseline="0" noProof="0" dirty="0">
                <a:ln>
                  <a:noFill/>
                </a:ln>
                <a:solidFill>
                  <a:srgbClr val="141414"/>
                </a:solidFill>
                <a:effectLst/>
                <a:uLnTx/>
                <a:uFillTx/>
                <a:latin typeface="Barlow Medium"/>
                <a:ea typeface="+mn-ea"/>
                <a:cs typeface="+mn-cs"/>
              </a:rPr>
              <a:t>Itération 100</a:t>
            </a:r>
          </a:p>
          <a:p>
            <a:pPr marL="0" marR="0" lvl="0" indent="0" algn="l" defTabSz="914400" rtl="0" eaLnBrk="1" fontAlgn="auto" latinLnBrk="0" hangingPunct="1">
              <a:lnSpc>
                <a:spcPts val="3920"/>
              </a:lnSpc>
              <a:spcBef>
                <a:spcPts val="0"/>
              </a:spcBef>
              <a:spcAft>
                <a:spcPts val="0"/>
              </a:spcAft>
              <a:buClrTx/>
              <a:buSzTx/>
              <a:buFontTx/>
              <a:buNone/>
              <a:tabLst/>
              <a:defRPr/>
            </a:pPr>
            <a:r>
              <a:rPr kumimoji="0" lang="fr-CA" sz="2400" b="0" i="0" u="none" strike="noStrike" kern="1200" cap="none" spc="56" normalizeH="0" baseline="0" noProof="0" dirty="0">
                <a:ln>
                  <a:noFill/>
                </a:ln>
                <a:solidFill>
                  <a:srgbClr val="141414"/>
                </a:solidFill>
                <a:effectLst/>
                <a:uLnTx/>
                <a:uFillTx/>
                <a:latin typeface="Barlow Medium"/>
                <a:ea typeface="+mn-ea"/>
                <a:cs typeface="+mn-cs"/>
              </a:rPr>
              <a:t>Génère 50 segments aléatoires;</a:t>
            </a:r>
          </a:p>
          <a:p>
            <a:pPr marL="0" marR="0" lvl="0" indent="0" algn="l" defTabSz="914400" rtl="0" eaLnBrk="1" fontAlgn="auto" latinLnBrk="0" hangingPunct="1">
              <a:lnSpc>
                <a:spcPts val="3920"/>
              </a:lnSpc>
              <a:spcBef>
                <a:spcPts val="0"/>
              </a:spcBef>
              <a:spcAft>
                <a:spcPts val="0"/>
              </a:spcAft>
              <a:buClrTx/>
              <a:buSzTx/>
              <a:buFontTx/>
              <a:buNone/>
              <a:tabLst/>
              <a:defRPr/>
            </a:pPr>
            <a:r>
              <a:rPr kumimoji="0" lang="fr-CA" sz="2400" b="0" i="0" u="none" strike="noStrike" kern="1200" cap="none" spc="56" normalizeH="0" baseline="0" noProof="0" dirty="0">
                <a:ln>
                  <a:noFill/>
                </a:ln>
                <a:solidFill>
                  <a:srgbClr val="141414"/>
                </a:solidFill>
                <a:effectLst/>
                <a:uLnTx/>
                <a:uFillTx/>
                <a:latin typeface="Barlow Medium"/>
                <a:ea typeface="+mn-ea"/>
                <a:cs typeface="+mn-cs"/>
              </a:rPr>
              <a:t>Estime les 50 coefficients dans le modèle;</a:t>
            </a:r>
          </a:p>
          <a:p>
            <a:pPr marL="0" marR="0" lvl="0" indent="0" algn="l" defTabSz="914400" rtl="0" eaLnBrk="1" fontAlgn="auto" latinLnBrk="0" hangingPunct="1">
              <a:lnSpc>
                <a:spcPts val="3920"/>
              </a:lnSpc>
              <a:spcBef>
                <a:spcPts val="0"/>
              </a:spcBef>
              <a:spcAft>
                <a:spcPts val="0"/>
              </a:spcAft>
              <a:buClrTx/>
              <a:buSzTx/>
              <a:buFontTx/>
              <a:buNone/>
              <a:tabLst/>
              <a:defRPr/>
            </a:pPr>
            <a:r>
              <a:rPr kumimoji="0" lang="fr-CA" sz="2400" b="0" i="0" u="none" strike="noStrike" kern="1200" cap="none" spc="56" normalizeH="0" baseline="0" noProof="0" dirty="0">
                <a:ln>
                  <a:noFill/>
                </a:ln>
                <a:solidFill>
                  <a:srgbClr val="141414"/>
                </a:solidFill>
                <a:effectLst/>
                <a:uLnTx/>
                <a:uFillTx/>
                <a:latin typeface="Barlow Medium"/>
                <a:ea typeface="+mn-ea"/>
                <a:cs typeface="+mn-cs"/>
              </a:rPr>
              <a:t>Sauvegarde des coefficients pour chaque unité d’évaluation.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254814">
            <a:off x="-3358176" y="4624476"/>
            <a:ext cx="14973422" cy="6905702"/>
          </a:xfrm>
          <a:prstGeom prst="rect">
            <a:avLst/>
          </a:prstGeom>
        </p:spPr>
      </p:pic>
      <p:grpSp>
        <p:nvGrpSpPr>
          <p:cNvPr id="5" name="Group 5"/>
          <p:cNvGrpSpPr/>
          <p:nvPr/>
        </p:nvGrpSpPr>
        <p:grpSpPr>
          <a:xfrm>
            <a:off x="12232638" y="8753587"/>
            <a:ext cx="5026662" cy="480901"/>
            <a:chOff x="0" y="-76200"/>
            <a:chExt cx="6702215" cy="641201"/>
          </a:xfrm>
        </p:grpSpPr>
        <p:sp>
          <p:nvSpPr>
            <p:cNvPr id="6" name="TextBox 6"/>
            <p:cNvSpPr txBox="1"/>
            <p:nvPr/>
          </p:nvSpPr>
          <p:spPr>
            <a:xfrm>
              <a:off x="0" y="125911"/>
              <a:ext cx="5193339" cy="380268"/>
            </a:xfrm>
            <a:prstGeom prst="rect">
              <a:avLst/>
            </a:prstGeom>
          </p:spPr>
          <p:txBody>
            <a:bodyPr lIns="0" tIns="0" rIns="0" bIns="0" rtlCol="0" anchor="t">
              <a:spAutoFit/>
            </a:bodyPr>
            <a:lstStyle/>
            <a:p>
              <a:pPr marL="0" marR="0" lvl="0" indent="0" algn="r" defTabSz="914400" rtl="0" eaLnBrk="1" fontAlgn="auto" latinLnBrk="0" hangingPunct="1">
                <a:lnSpc>
                  <a:spcPts val="2476"/>
                </a:lnSpc>
                <a:spcBef>
                  <a:spcPct val="0"/>
                </a:spcBef>
                <a:spcAft>
                  <a:spcPts val="0"/>
                </a:spcAft>
                <a:buClrTx/>
                <a:buSzTx/>
                <a:buFontTx/>
                <a:buNone/>
                <a:tabLst/>
                <a:defRPr/>
              </a:pPr>
              <a:r>
                <a:rPr kumimoji="0" lang="en-US" sz="1769" b="0" i="0" u="none" strike="noStrike" kern="1200" cap="none" spc="35" normalizeH="0" baseline="0" noProof="0">
                  <a:ln>
                    <a:noFill/>
                  </a:ln>
                  <a:solidFill>
                    <a:srgbClr val="141414"/>
                  </a:solidFill>
                  <a:effectLst/>
                  <a:uLnTx/>
                  <a:uFillTx/>
                  <a:latin typeface="Barlow Medium"/>
                  <a:ea typeface="+mn-ea"/>
                  <a:cs typeface="+mn-cs"/>
                </a:rPr>
                <a:t>REBONDIR</a:t>
              </a:r>
            </a:p>
          </p:txBody>
        </p:sp>
        <p:sp>
          <p:nvSpPr>
            <p:cNvPr id="7" name="TextBox 7"/>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25</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8" name="TextBox 8"/>
          <p:cNvSpPr txBox="1"/>
          <p:nvPr/>
        </p:nvSpPr>
        <p:spPr>
          <a:xfrm>
            <a:off x="640833" y="560586"/>
            <a:ext cx="17006334" cy="1442703"/>
          </a:xfrm>
          <a:prstGeom prst="rect">
            <a:avLst/>
          </a:prstGeom>
        </p:spPr>
        <p:txBody>
          <a:bodyPr wrap="square" lIns="0" tIns="0" rIns="0" bIns="0" rtlCol="0" anchor="t">
            <a:spAutoFit/>
          </a:bodyPr>
          <a:lstStyle/>
          <a:p>
            <a:pPr marL="0" marR="0" lvl="0" indent="0" algn="ctr" defTabSz="914400" rtl="0" eaLnBrk="1" fontAlgn="auto" latinLnBrk="0" hangingPunct="1">
              <a:lnSpc>
                <a:spcPts val="12599"/>
              </a:lnSpc>
              <a:spcBef>
                <a:spcPts val="0"/>
              </a:spcBef>
              <a:spcAft>
                <a:spcPts val="0"/>
              </a:spcAft>
              <a:buClrTx/>
              <a:buSzTx/>
              <a:buFontTx/>
              <a:buNone/>
              <a:tabLst/>
              <a:defRPr/>
            </a:pPr>
            <a:r>
              <a:rPr kumimoji="0" lang="en-US" sz="9000" b="0" i="0" u="none" strike="noStrike" kern="1200" cap="none" spc="0" normalizeH="0" baseline="0" noProof="0" dirty="0">
                <a:ln>
                  <a:noFill/>
                </a:ln>
                <a:solidFill>
                  <a:srgbClr val="141414"/>
                </a:solidFill>
                <a:effectLst/>
                <a:uLnTx/>
                <a:uFillTx/>
                <a:latin typeface="Barlow Bold Bold"/>
                <a:ea typeface="+mn-ea"/>
                <a:cs typeface="+mn-cs"/>
              </a:rPr>
              <a:t>EXEMPLE PRATIQUE PISA 10/100</a:t>
            </a:r>
          </a:p>
        </p:txBody>
      </p:sp>
      <p:sp>
        <p:nvSpPr>
          <p:cNvPr id="9" name="TextBox 6">
            <a:extLst>
              <a:ext uri="{FF2B5EF4-FFF2-40B4-BE49-F238E27FC236}">
                <a16:creationId xmlns:a16="http://schemas.microsoft.com/office/drawing/2014/main" id="{57F44529-4130-47C8-B064-3ED9177B2513}"/>
              </a:ext>
            </a:extLst>
          </p:cNvPr>
          <p:cNvSpPr txBox="1"/>
          <p:nvPr/>
        </p:nvSpPr>
        <p:spPr>
          <a:xfrm>
            <a:off x="6477000" y="2292078"/>
            <a:ext cx="11429999" cy="3779240"/>
          </a:xfrm>
          <a:prstGeom prst="rect">
            <a:avLst/>
          </a:prstGeom>
        </p:spPr>
        <p:txBody>
          <a:bodyPr wrap="square" lIns="0" tIns="0" rIns="0" bIns="0" rtlCol="0" anchor="t">
            <a:spAutoFit/>
          </a:bodyPr>
          <a:lstStyle/>
          <a:p>
            <a:pPr marR="0" lvl="0" defTabSz="914400" rtl="0" eaLnBrk="1" fontAlgn="auto" latinLnBrk="0" hangingPunct="1">
              <a:lnSpc>
                <a:spcPts val="5040"/>
              </a:lnSpc>
              <a:spcBef>
                <a:spcPct val="0"/>
              </a:spcBef>
              <a:spcAft>
                <a:spcPts val="0"/>
              </a:spcAft>
              <a:buClrTx/>
              <a:buSzTx/>
              <a:tabLst/>
              <a:defRPr/>
            </a:pPr>
            <a:r>
              <a:rPr kumimoji="0" lang="fr-CA" sz="3200" b="1" i="0" u="none" strike="noStrike" kern="1200" cap="none" spc="0" normalizeH="0" baseline="0" noProof="0" dirty="0">
                <a:ln>
                  <a:noFill/>
                </a:ln>
                <a:solidFill>
                  <a:prstClr val="black"/>
                </a:solidFill>
                <a:effectLst/>
                <a:uLnTx/>
                <a:uFillTx/>
                <a:latin typeface="Barlow Medium Bold"/>
                <a:ea typeface="+mn-ea"/>
                <a:cs typeface="+mn-cs"/>
              </a:rPr>
              <a:t>ÉTAPE 1: </a:t>
            </a:r>
            <a:r>
              <a:rPr kumimoji="0" lang="fr-CA" sz="3200" b="0" i="0" u="none" strike="noStrike" kern="1200" cap="none" spc="0" normalizeH="0" baseline="0" noProof="0" dirty="0">
                <a:ln>
                  <a:noFill/>
                </a:ln>
                <a:solidFill>
                  <a:prstClr val="black"/>
                </a:solidFill>
                <a:effectLst/>
                <a:uLnTx/>
                <a:uFillTx/>
                <a:latin typeface="Barlow Medium Bold"/>
                <a:ea typeface="+mn-ea"/>
                <a:cs typeface="+mn-cs"/>
              </a:rPr>
              <a:t>TIRER LES CENTRES ALÉATOIRES;</a:t>
            </a:r>
          </a:p>
          <a:p>
            <a:pPr marR="0" lvl="0" defTabSz="914400" rtl="0" eaLnBrk="1" fontAlgn="auto" latinLnBrk="0" hangingPunct="1">
              <a:lnSpc>
                <a:spcPts val="5040"/>
              </a:lnSpc>
              <a:spcBef>
                <a:spcPct val="0"/>
              </a:spcBef>
              <a:spcAft>
                <a:spcPts val="0"/>
              </a:spcAft>
              <a:buClrTx/>
              <a:buSzTx/>
              <a:tabLst/>
              <a:defRPr/>
            </a:pPr>
            <a:r>
              <a:rPr lang="fr-CA" sz="3200" noProof="0" dirty="0">
                <a:solidFill>
                  <a:prstClr val="black"/>
                </a:solidFill>
                <a:latin typeface="Barlow Medium Bold"/>
              </a:rPr>
              <a:t>ÉTAPE 2: </a:t>
            </a:r>
            <a:r>
              <a:rPr kumimoji="0" lang="fr-CA" sz="3200" b="0" i="0" u="none" strike="noStrike" kern="1200" cap="none" spc="0" normalizeH="0" baseline="0" noProof="0" dirty="0">
                <a:ln>
                  <a:noFill/>
                </a:ln>
                <a:solidFill>
                  <a:prstClr val="black"/>
                </a:solidFill>
                <a:effectLst/>
                <a:uLnTx/>
                <a:uFillTx/>
                <a:latin typeface="Barlow Medium Bold"/>
                <a:ea typeface="+mn-ea"/>
                <a:cs typeface="+mn-cs"/>
              </a:rPr>
              <a:t> FORMER LES GROUPES;</a:t>
            </a:r>
          </a:p>
          <a:p>
            <a:pPr marR="0" lvl="0" defTabSz="914400" rtl="0" eaLnBrk="1" fontAlgn="auto" latinLnBrk="0" hangingPunct="1">
              <a:lnSpc>
                <a:spcPts val="5040"/>
              </a:lnSpc>
              <a:spcBef>
                <a:spcPct val="0"/>
              </a:spcBef>
              <a:spcAft>
                <a:spcPts val="0"/>
              </a:spcAft>
              <a:buClrTx/>
              <a:buSzTx/>
              <a:tabLst/>
              <a:defRPr/>
            </a:pPr>
            <a:r>
              <a:rPr lang="fr-CA" sz="3200" dirty="0">
                <a:solidFill>
                  <a:prstClr val="black"/>
                </a:solidFill>
                <a:latin typeface="Barlow Medium Bold"/>
              </a:rPr>
              <a:t>ÉTAPE 3: ESTIMER L’ÂGE MOYEN DE CHACUN DES GROUPES;</a:t>
            </a:r>
          </a:p>
          <a:p>
            <a:pPr marR="0" lvl="0" defTabSz="914400" rtl="0" eaLnBrk="1" fontAlgn="auto" latinLnBrk="0" hangingPunct="1">
              <a:lnSpc>
                <a:spcPts val="5040"/>
              </a:lnSpc>
              <a:spcBef>
                <a:spcPct val="0"/>
              </a:spcBef>
              <a:spcAft>
                <a:spcPts val="0"/>
              </a:spcAft>
              <a:buClrTx/>
              <a:buSzTx/>
              <a:tabLst/>
              <a:defRPr/>
            </a:pPr>
            <a:r>
              <a:rPr lang="fr-CA" sz="3200" dirty="0">
                <a:solidFill>
                  <a:prstClr val="black"/>
                </a:solidFill>
                <a:latin typeface="Barlow Medium Bold"/>
              </a:rPr>
              <a:t>ÉTAPE 4: ON RÉPÈTE LES ÉTAPES #1 À #4 100 FOIS;</a:t>
            </a:r>
          </a:p>
          <a:p>
            <a:pPr marR="0" lvl="0" defTabSz="914400" rtl="0" eaLnBrk="1" fontAlgn="auto" latinLnBrk="0" hangingPunct="1">
              <a:lnSpc>
                <a:spcPts val="5040"/>
              </a:lnSpc>
              <a:spcBef>
                <a:spcPct val="0"/>
              </a:spcBef>
              <a:spcAft>
                <a:spcPts val="0"/>
              </a:spcAft>
              <a:buClrTx/>
              <a:buSzTx/>
              <a:tabLst/>
              <a:defRPr/>
            </a:pPr>
            <a:r>
              <a:rPr kumimoji="0" lang="fr-CA" sz="3200" b="0" i="0" u="none" strike="noStrike" kern="1200" cap="none" spc="0" normalizeH="0" baseline="0" noProof="0" dirty="0">
                <a:ln>
                  <a:noFill/>
                </a:ln>
                <a:solidFill>
                  <a:prstClr val="black"/>
                </a:solidFill>
                <a:effectLst/>
                <a:uLnTx/>
                <a:uFillTx/>
                <a:latin typeface="Barlow Medium Bold"/>
                <a:ea typeface="+mn-ea"/>
                <a:cs typeface="+mn-cs"/>
              </a:rPr>
              <a:t>ÉTAPE 5: ON </a:t>
            </a:r>
            <a:r>
              <a:rPr lang="fr-CA" sz="3200" dirty="0">
                <a:solidFill>
                  <a:prstClr val="black"/>
                </a:solidFill>
                <a:latin typeface="Barlow Medium Bold"/>
              </a:rPr>
              <a:t>CALCULE L’IPHL.</a:t>
            </a:r>
            <a:endParaRPr kumimoji="0" lang="en-US" sz="3600" b="0" i="0" u="none" strike="noStrike" kern="1200" cap="none" spc="0" normalizeH="0" baseline="0" noProof="0" dirty="0">
              <a:ln>
                <a:noFill/>
              </a:ln>
              <a:solidFill>
                <a:srgbClr val="03C066"/>
              </a:solidFill>
              <a:effectLst/>
              <a:uLnTx/>
              <a:uFillTx/>
              <a:latin typeface="Barlow Medium Bold"/>
              <a:ea typeface="+mn-ea"/>
              <a:cs typeface="+mn-cs"/>
            </a:endParaRPr>
          </a:p>
          <a:p>
            <a:pPr marL="0" marR="0" lvl="0" indent="0" algn="l" defTabSz="914400" rtl="0" eaLnBrk="1" fontAlgn="auto" latinLnBrk="0" hangingPunct="1">
              <a:lnSpc>
                <a:spcPts val="5040"/>
              </a:lnSpc>
              <a:spcBef>
                <a:spcPct val="0"/>
              </a:spcBef>
              <a:spcAft>
                <a:spcPts val="0"/>
              </a:spcAft>
              <a:buClrTx/>
              <a:buSzTx/>
              <a:buFontTx/>
              <a:buNone/>
              <a:tabLst/>
              <a:defRPr/>
            </a:pPr>
            <a:endParaRPr kumimoji="0" lang="en-US" sz="3600" b="0" i="0" u="none" strike="noStrike" kern="1200" cap="none" spc="0" normalizeH="0" baseline="0" noProof="0" dirty="0">
              <a:ln>
                <a:noFill/>
              </a:ln>
              <a:solidFill>
                <a:srgbClr val="03C066"/>
              </a:solidFill>
              <a:effectLst/>
              <a:uLnTx/>
              <a:uFillTx/>
              <a:latin typeface="Barlow Medium Bold"/>
              <a:ea typeface="+mn-ea"/>
              <a:cs typeface="+mn-cs"/>
            </a:endParaRPr>
          </a:p>
        </p:txBody>
      </p:sp>
      <p:pic>
        <p:nvPicPr>
          <p:cNvPr id="4" name="Image 3">
            <a:extLst>
              <a:ext uri="{FF2B5EF4-FFF2-40B4-BE49-F238E27FC236}">
                <a16:creationId xmlns:a16="http://schemas.microsoft.com/office/drawing/2014/main" id="{BED9A548-65CF-421D-8F5D-0DAF7E64DD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5807" y="5623221"/>
            <a:ext cx="5572125" cy="3730046"/>
          </a:xfrm>
          <a:prstGeom prst="rect">
            <a:avLst/>
          </a:prstGeom>
          <a:ln>
            <a:noFill/>
          </a:ln>
          <a:effectLst>
            <a:softEdge rad="112500"/>
          </a:effectLst>
        </p:spPr>
      </p:pic>
    </p:spTree>
    <p:extLst>
      <p:ext uri="{BB962C8B-B14F-4D97-AF65-F5344CB8AC3E}">
        <p14:creationId xmlns:p14="http://schemas.microsoft.com/office/powerpoint/2010/main" val="754470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672852"/>
            <a:ext cx="10249904" cy="5496511"/>
          </a:xfrm>
          <a:prstGeom prst="rect">
            <a:avLst/>
          </a:prstGeom>
        </p:spPr>
      </p:pic>
      <p:grpSp>
        <p:nvGrpSpPr>
          <p:cNvPr id="3" name="Group 3"/>
          <p:cNvGrpSpPr/>
          <p:nvPr/>
        </p:nvGrpSpPr>
        <p:grpSpPr>
          <a:xfrm>
            <a:off x="12232638" y="8753587"/>
            <a:ext cx="5026662" cy="480901"/>
            <a:chOff x="0" y="-76200"/>
            <a:chExt cx="6702215" cy="641201"/>
          </a:xfrm>
        </p:grpSpPr>
        <p:sp>
          <p:nvSpPr>
            <p:cNvPr id="4" name="TextBox 4"/>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5" name="TextBox 5"/>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26</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6" name="TextBox 6"/>
          <p:cNvSpPr txBox="1"/>
          <p:nvPr/>
        </p:nvSpPr>
        <p:spPr>
          <a:xfrm>
            <a:off x="1028700" y="927612"/>
            <a:ext cx="10229648" cy="2935613"/>
          </a:xfrm>
          <a:prstGeom prst="rect">
            <a:avLst/>
          </a:prstGeom>
        </p:spPr>
        <p:txBody>
          <a:bodyPr lIns="0" tIns="0" rIns="0" bIns="0" rtlCol="0" anchor="t">
            <a:spAutoFit/>
          </a:bodyPr>
          <a:lstStyle/>
          <a:p>
            <a:pPr marL="0" marR="0" lvl="0" indent="0" algn="l" defTabSz="914400" rtl="0" eaLnBrk="1" fontAlgn="auto" latinLnBrk="0" hangingPunct="1">
              <a:lnSpc>
                <a:spcPts val="7575"/>
              </a:lnSpc>
              <a:spcBef>
                <a:spcPts val="0"/>
              </a:spcBef>
              <a:spcAft>
                <a:spcPts val="0"/>
              </a:spcAft>
              <a:buClrTx/>
              <a:buSzTx/>
              <a:buFontTx/>
              <a:buNone/>
              <a:tabLst/>
              <a:defRPr/>
            </a:pPr>
            <a:r>
              <a:rPr kumimoji="0" lang="en-US" sz="7575" b="0" i="0" u="none" strike="noStrike" kern="1200" cap="none" spc="0" normalizeH="0" baseline="0" noProof="0">
                <a:ln>
                  <a:noFill/>
                </a:ln>
                <a:solidFill>
                  <a:srgbClr val="1D6036"/>
                </a:solidFill>
                <a:effectLst/>
                <a:uLnTx/>
                <a:uFillTx/>
                <a:latin typeface="Barlow Bold Bold"/>
                <a:ea typeface="+mn-ea"/>
                <a:cs typeface="+mn-cs"/>
              </a:rPr>
              <a:t>Déterminer le nombre d’itérations</a:t>
            </a:r>
          </a:p>
          <a:p>
            <a:pPr marL="0" marR="0" lvl="0" indent="0" algn="l" defTabSz="914400" rtl="0" eaLnBrk="1" fontAlgn="auto" latinLnBrk="0" hangingPunct="1">
              <a:lnSpc>
                <a:spcPts val="7575"/>
              </a:lnSpc>
              <a:spcBef>
                <a:spcPct val="0"/>
              </a:spcBef>
              <a:spcAft>
                <a:spcPts val="0"/>
              </a:spcAft>
              <a:buClrTx/>
              <a:buSzTx/>
              <a:buFontTx/>
              <a:buNone/>
              <a:tabLst/>
              <a:defRPr/>
            </a:pPr>
            <a:endParaRPr kumimoji="0" lang="en-US" sz="7575" b="0" i="0" u="none" strike="noStrike" kern="1200" cap="none" spc="0" normalizeH="0" baseline="0" noProof="0">
              <a:ln>
                <a:noFill/>
              </a:ln>
              <a:solidFill>
                <a:srgbClr val="1D6036"/>
              </a:solidFill>
              <a:effectLst/>
              <a:uLnTx/>
              <a:uFillTx/>
              <a:latin typeface="Barlow Bold Bold"/>
              <a:ea typeface="+mn-ea"/>
              <a:cs typeface="+mn-cs"/>
            </a:endParaRPr>
          </a:p>
        </p:txBody>
      </p:sp>
      <p:sp>
        <p:nvSpPr>
          <p:cNvPr id="7" name="TextBox 7"/>
          <p:cNvSpPr txBox="1"/>
          <p:nvPr/>
        </p:nvSpPr>
        <p:spPr>
          <a:xfrm>
            <a:off x="12232638" y="1699291"/>
            <a:ext cx="5362420" cy="5407597"/>
          </a:xfrm>
          <a:prstGeom prst="rect">
            <a:avLst/>
          </a:prstGeom>
        </p:spPr>
        <p:txBody>
          <a:bodyPr lIns="0" tIns="0" rIns="0" bIns="0" rtlCol="0" anchor="t">
            <a:spAutoFit/>
          </a:bodyPr>
          <a:lstStyle/>
          <a:p>
            <a:pPr marL="0" marR="0" lvl="0" indent="0" algn="l" defTabSz="914400" rtl="0" eaLnBrk="1" fontAlgn="auto" latinLnBrk="0" hangingPunct="1">
              <a:lnSpc>
                <a:spcPts val="4343"/>
              </a:lnSpc>
              <a:spcBef>
                <a:spcPts val="0"/>
              </a:spcBef>
              <a:spcAft>
                <a:spcPts val="0"/>
              </a:spcAft>
              <a:buClrTx/>
              <a:buSzTx/>
              <a:buFontTx/>
              <a:buNone/>
              <a:tabLst/>
              <a:defRPr/>
            </a:pPr>
            <a:r>
              <a:rPr kumimoji="0" lang="en-US" sz="3102" b="0" i="0" u="none" strike="noStrike" kern="1200" cap="none" spc="0" normalizeH="0" baseline="0" noProof="0">
                <a:ln>
                  <a:noFill/>
                </a:ln>
                <a:solidFill>
                  <a:srgbClr val="141414"/>
                </a:solidFill>
                <a:effectLst/>
                <a:uLnTx/>
                <a:uFillTx/>
                <a:latin typeface="Barlow Medium"/>
                <a:ea typeface="+mn-ea"/>
                <a:cs typeface="+mn-cs"/>
              </a:rPr>
              <a:t>Influence la réplicabilité de l’IPHL et non la précision de la PISA;</a:t>
            </a: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en-US" sz="3102" b="0" i="0" u="none" strike="noStrike" kern="1200" cap="none" spc="0" normalizeH="0" baseline="0" noProof="0">
              <a:ln>
                <a:noFill/>
              </a:ln>
              <a:solidFill>
                <a:srgbClr val="141414"/>
              </a:solidFill>
              <a:effectLst/>
              <a:uLnTx/>
              <a:uFillTx/>
              <a:latin typeface="Barlow Medium"/>
              <a:ea typeface="+mn-ea"/>
              <a:cs typeface="+mn-cs"/>
            </a:endParaRPr>
          </a:p>
          <a:p>
            <a:pPr marL="0" marR="0" lvl="0" indent="0" algn="l" defTabSz="914400" rtl="0" eaLnBrk="1" fontAlgn="auto" latinLnBrk="0" hangingPunct="1">
              <a:lnSpc>
                <a:spcPts val="4343"/>
              </a:lnSpc>
              <a:spcBef>
                <a:spcPts val="0"/>
              </a:spcBef>
              <a:spcAft>
                <a:spcPts val="0"/>
              </a:spcAft>
              <a:buClrTx/>
              <a:buSzTx/>
              <a:buFontTx/>
              <a:buNone/>
              <a:tabLst/>
              <a:defRPr/>
            </a:pPr>
            <a:r>
              <a:rPr kumimoji="0" lang="en-US" sz="3102" b="0" i="0" u="none" strike="noStrike" kern="1200" cap="none" spc="0" normalizeH="0" baseline="0" noProof="0">
                <a:ln>
                  <a:noFill/>
                </a:ln>
                <a:solidFill>
                  <a:srgbClr val="141414"/>
                </a:solidFill>
                <a:effectLst/>
                <a:uLnTx/>
                <a:uFillTx/>
                <a:latin typeface="Barlow Medium"/>
                <a:ea typeface="+mn-ea"/>
                <a:cs typeface="+mn-cs"/>
              </a:rPr>
              <a:t>La solution finale devrait comprendre au moins 100 itérations et idéalement 500 si la réplicabilité est importante dans votre contexte.</a:t>
            </a:r>
          </a:p>
          <a:p>
            <a:pPr marL="0" marR="0" lvl="0" indent="0" algn="ctr" defTabSz="914400" rtl="0" eaLnBrk="1" fontAlgn="auto" latinLnBrk="0" hangingPunct="1">
              <a:lnSpc>
                <a:spcPts val="4343"/>
              </a:lnSpc>
              <a:spcBef>
                <a:spcPts val="0"/>
              </a:spcBef>
              <a:spcAft>
                <a:spcPts val="0"/>
              </a:spcAft>
              <a:buClrTx/>
              <a:buSzTx/>
              <a:buFontTx/>
              <a:buNone/>
              <a:tabLst/>
              <a:defRPr/>
            </a:pPr>
            <a:endParaRPr kumimoji="0" lang="en-US" sz="3102" b="0" i="0" u="none" strike="noStrike" kern="1200" cap="none" spc="0" normalizeH="0" baseline="0" noProof="0">
              <a:ln>
                <a:noFill/>
              </a:ln>
              <a:solidFill>
                <a:srgbClr val="141414"/>
              </a:solidFill>
              <a:effectLst/>
              <a:uLnTx/>
              <a:uFillTx/>
              <a:latin typeface="Barlow Medium"/>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028700" y="1143000"/>
            <a:ext cx="9147206" cy="2892429"/>
          </a:xfrm>
          <a:prstGeom prst="rect">
            <a:avLst/>
          </a:prstGeom>
        </p:spPr>
        <p:txBody>
          <a:bodyPr lIns="0" tIns="0" rIns="0" bIns="0" rtlCol="0" anchor="t">
            <a:spAutoFit/>
          </a:bodyPr>
          <a:lstStyle/>
          <a:p>
            <a:pPr marL="0" marR="0" lvl="0" indent="0" algn="l" defTabSz="914400" rtl="0" eaLnBrk="1" fontAlgn="auto" latinLnBrk="0" hangingPunct="1">
              <a:lnSpc>
                <a:spcPts val="6700"/>
              </a:lnSpc>
              <a:spcBef>
                <a:spcPts val="0"/>
              </a:spcBef>
              <a:spcAft>
                <a:spcPts val="0"/>
              </a:spcAft>
              <a:buClrTx/>
              <a:buSzTx/>
              <a:buFontTx/>
              <a:buNone/>
              <a:tabLst/>
              <a:defRPr/>
            </a:pPr>
            <a:r>
              <a:rPr kumimoji="0" lang="en-US" sz="6700" b="0" i="0" u="none" strike="noStrike" kern="1200" cap="none" spc="0" normalizeH="0" baseline="0" noProof="0">
                <a:ln>
                  <a:noFill/>
                </a:ln>
                <a:solidFill>
                  <a:srgbClr val="141414"/>
                </a:solidFill>
                <a:effectLst/>
                <a:uLnTx/>
                <a:uFillTx/>
                <a:latin typeface="Barlow Bold Bold"/>
                <a:ea typeface="+mn-ea"/>
                <a:cs typeface="+mn-cs"/>
              </a:rPr>
              <a:t>Déterminer le nombre de segments</a:t>
            </a:r>
          </a:p>
          <a:p>
            <a:pPr marL="0" marR="0" lvl="0" indent="0" algn="l" defTabSz="914400" rtl="0" eaLnBrk="1" fontAlgn="auto" latinLnBrk="0" hangingPunct="1">
              <a:lnSpc>
                <a:spcPts val="8799"/>
              </a:lnSpc>
              <a:spcBef>
                <a:spcPct val="0"/>
              </a:spcBef>
              <a:spcAft>
                <a:spcPts val="0"/>
              </a:spcAft>
              <a:buClrTx/>
              <a:buSzTx/>
              <a:buFontTx/>
              <a:buNone/>
              <a:tabLst/>
              <a:defRPr/>
            </a:pPr>
            <a:endParaRPr kumimoji="0" lang="en-US" sz="6700" b="0" i="0" u="none" strike="noStrike" kern="1200" cap="none" spc="0" normalizeH="0" baseline="0" noProof="0">
              <a:ln>
                <a:noFill/>
              </a:ln>
              <a:solidFill>
                <a:srgbClr val="141414"/>
              </a:solidFill>
              <a:effectLst/>
              <a:uLnTx/>
              <a:uFillTx/>
              <a:latin typeface="Barlow Bold Bold"/>
              <a:ea typeface="+mn-ea"/>
              <a:cs typeface="+mn-cs"/>
            </a:endParaRP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500427" y="-3874679"/>
            <a:ext cx="12535569" cy="12593820"/>
          </a:xfrm>
          <a:prstGeom prst="rect">
            <a:avLst/>
          </a:prstGeom>
        </p:spPr>
      </p:pic>
      <p:grpSp>
        <p:nvGrpSpPr>
          <p:cNvPr id="4" name="Group 4"/>
          <p:cNvGrpSpPr/>
          <p:nvPr/>
        </p:nvGrpSpPr>
        <p:grpSpPr>
          <a:xfrm>
            <a:off x="12232638" y="8753587"/>
            <a:ext cx="5026662" cy="480901"/>
            <a:chOff x="0" y="-76200"/>
            <a:chExt cx="6702215" cy="641201"/>
          </a:xfrm>
        </p:grpSpPr>
        <p:sp>
          <p:nvSpPr>
            <p:cNvPr id="5" name="TextBox 5"/>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6" name="TextBox 6"/>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27</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7" name="TextBox 7"/>
          <p:cNvSpPr txBox="1"/>
          <p:nvPr/>
        </p:nvSpPr>
        <p:spPr>
          <a:xfrm>
            <a:off x="1028700" y="2913110"/>
            <a:ext cx="10713492" cy="6401435"/>
          </a:xfrm>
          <a:prstGeom prst="rect">
            <a:avLst/>
          </a:prstGeom>
        </p:spPr>
        <p:txBody>
          <a:bodyPr lIns="0" tIns="0" rIns="0" bIns="0" rtlCol="0" anchor="t">
            <a:spAutoFit/>
          </a:bodyPr>
          <a:lstStyle/>
          <a:p>
            <a:pPr marL="0" marR="0" lvl="0" indent="0" algn="l" defTabSz="914400" rtl="0" eaLnBrk="1" fontAlgn="auto" latinLnBrk="0" hangingPunct="1">
              <a:lnSpc>
                <a:spcPts val="4620"/>
              </a:lnSpc>
              <a:spcBef>
                <a:spcPts val="0"/>
              </a:spcBef>
              <a:spcAft>
                <a:spcPts val="0"/>
              </a:spcAft>
              <a:buClrTx/>
              <a:buSzTx/>
              <a:buFontTx/>
              <a:buNone/>
              <a:tabLst/>
              <a:defRPr/>
            </a:pPr>
            <a:r>
              <a:rPr kumimoji="0" lang="fr-CA" sz="3300" b="0" i="0" u="none" strike="noStrike" kern="1200" cap="none" spc="0" normalizeH="0" baseline="0" noProof="0" dirty="0">
                <a:ln>
                  <a:noFill/>
                </a:ln>
                <a:solidFill>
                  <a:srgbClr val="141414"/>
                </a:solidFill>
                <a:effectLst/>
                <a:uLnTx/>
                <a:uFillTx/>
                <a:latin typeface="Barlow Medium"/>
                <a:ea typeface="+mn-ea"/>
                <a:cs typeface="+mn-cs"/>
              </a:rPr>
              <a:t>Le nombre optimal de segments doit être déterminé par simulations de manière à optimiser un indicateur de performance sélectionné;</a:t>
            </a:r>
          </a:p>
          <a:p>
            <a:pPr marL="0" marR="0" lvl="0" indent="0" algn="ctr" defTabSz="914400" rtl="0" eaLnBrk="1" fontAlgn="auto" latinLnBrk="0" hangingPunct="1">
              <a:lnSpc>
                <a:spcPts val="4620"/>
              </a:lnSpc>
              <a:spcBef>
                <a:spcPts val="0"/>
              </a:spcBef>
              <a:spcAft>
                <a:spcPts val="0"/>
              </a:spcAft>
              <a:buClrTx/>
              <a:buSzTx/>
              <a:buFontTx/>
              <a:buNone/>
              <a:tabLst/>
              <a:defRPr/>
            </a:pPr>
            <a:endParaRPr kumimoji="0" lang="fr-CA" sz="3300" b="0" i="0" u="none" strike="noStrike" kern="1200" cap="none" spc="0" normalizeH="0" baseline="0" noProof="0" dirty="0">
              <a:ln>
                <a:noFill/>
              </a:ln>
              <a:solidFill>
                <a:srgbClr val="141414"/>
              </a:solidFill>
              <a:effectLst/>
              <a:uLnTx/>
              <a:uFillTx/>
              <a:latin typeface="Barlow Medium"/>
              <a:ea typeface="+mn-ea"/>
              <a:cs typeface="+mn-cs"/>
            </a:endParaRPr>
          </a:p>
          <a:p>
            <a:pPr marL="0" marR="0" lvl="0" indent="0" algn="l" defTabSz="914400" rtl="0" eaLnBrk="1" fontAlgn="auto" latinLnBrk="0" hangingPunct="1">
              <a:lnSpc>
                <a:spcPts val="4620"/>
              </a:lnSpc>
              <a:spcBef>
                <a:spcPts val="0"/>
              </a:spcBef>
              <a:spcAft>
                <a:spcPts val="0"/>
              </a:spcAft>
              <a:buClrTx/>
              <a:buSzTx/>
              <a:buFontTx/>
              <a:buNone/>
              <a:tabLst/>
              <a:defRPr/>
            </a:pPr>
            <a:r>
              <a:rPr kumimoji="0" lang="fr-CA" sz="3300" b="0" i="0" u="none" strike="noStrike" kern="1200" cap="none" spc="0" normalizeH="0" baseline="0" noProof="0" dirty="0">
                <a:ln>
                  <a:noFill/>
                </a:ln>
                <a:solidFill>
                  <a:srgbClr val="141414"/>
                </a:solidFill>
                <a:effectLst/>
                <a:uLnTx/>
                <a:uFillTx/>
                <a:latin typeface="Barlow Medium"/>
                <a:ea typeface="+mn-ea"/>
                <a:cs typeface="+mn-cs"/>
              </a:rPr>
              <a:t>Attention au surapprentissage: le sujet ne doit jamais servir à s’auto-évaluer dans de telles simulations;</a:t>
            </a:r>
          </a:p>
          <a:p>
            <a:pPr marL="0" marR="0" lvl="0" indent="0" algn="ctr" defTabSz="914400" rtl="0" eaLnBrk="1" fontAlgn="auto" latinLnBrk="0" hangingPunct="1">
              <a:lnSpc>
                <a:spcPts val="4620"/>
              </a:lnSpc>
              <a:spcBef>
                <a:spcPts val="0"/>
              </a:spcBef>
              <a:spcAft>
                <a:spcPts val="0"/>
              </a:spcAft>
              <a:buClrTx/>
              <a:buSzTx/>
              <a:buFontTx/>
              <a:buNone/>
              <a:tabLst/>
              <a:defRPr/>
            </a:pPr>
            <a:endParaRPr kumimoji="0" lang="fr-CA" sz="3300" b="0" i="0" u="none" strike="noStrike" kern="1200" cap="none" spc="0" normalizeH="0" baseline="0" noProof="0" dirty="0">
              <a:ln>
                <a:noFill/>
              </a:ln>
              <a:solidFill>
                <a:srgbClr val="141414"/>
              </a:solidFill>
              <a:effectLst/>
              <a:uLnTx/>
              <a:uFillTx/>
              <a:latin typeface="Barlow Medium"/>
              <a:ea typeface="+mn-ea"/>
              <a:cs typeface="+mn-cs"/>
            </a:endParaRPr>
          </a:p>
          <a:p>
            <a:pPr marL="0" marR="0" lvl="0" indent="0" algn="l" defTabSz="914400" rtl="0" eaLnBrk="1" fontAlgn="auto" latinLnBrk="0" hangingPunct="1">
              <a:lnSpc>
                <a:spcPts val="4620"/>
              </a:lnSpc>
              <a:spcBef>
                <a:spcPts val="0"/>
              </a:spcBef>
              <a:spcAft>
                <a:spcPts val="0"/>
              </a:spcAft>
              <a:buClrTx/>
              <a:buSzTx/>
              <a:buFontTx/>
              <a:buNone/>
              <a:tabLst/>
              <a:defRPr/>
            </a:pPr>
            <a:r>
              <a:rPr kumimoji="0" lang="fr-CA" sz="3300" b="0" i="0" u="none" strike="noStrike" kern="1200" cap="none" spc="0" normalizeH="0" baseline="0" noProof="0" dirty="0">
                <a:ln>
                  <a:noFill/>
                </a:ln>
                <a:solidFill>
                  <a:srgbClr val="141414"/>
                </a:solidFill>
                <a:effectLst/>
                <a:uLnTx/>
                <a:uFillTx/>
                <a:latin typeface="Barlow Medium"/>
                <a:ea typeface="+mn-ea"/>
                <a:cs typeface="+mn-cs"/>
              </a:rPr>
              <a:t>Un bon point de départ peut être votre nombre d’unités de voisinage, ou encore le nombre de ventes dont vous disposez divisé par 15.</a:t>
            </a:r>
          </a:p>
          <a:p>
            <a:pPr marL="0" marR="0" lvl="0" indent="0" algn="ctr" defTabSz="914400" rtl="0" eaLnBrk="1" fontAlgn="auto" latinLnBrk="0" hangingPunct="1">
              <a:lnSpc>
                <a:spcPts val="4759"/>
              </a:lnSpc>
              <a:spcBef>
                <a:spcPts val="0"/>
              </a:spcBef>
              <a:spcAft>
                <a:spcPts val="0"/>
              </a:spcAft>
              <a:buClrTx/>
              <a:buSzTx/>
              <a:buFontTx/>
              <a:buNone/>
              <a:tabLst/>
              <a:defRPr/>
            </a:pPr>
            <a:endParaRPr kumimoji="0" lang="en-US" sz="3300" b="0" i="0" u="none" strike="noStrike" kern="1200" cap="none" spc="0" normalizeH="0" baseline="0" noProof="0" dirty="0">
              <a:ln>
                <a:noFill/>
              </a:ln>
              <a:solidFill>
                <a:srgbClr val="141414"/>
              </a:solidFill>
              <a:effectLst/>
              <a:uLnTx/>
              <a:uFillTx/>
              <a:latin typeface="Barlow Medium"/>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4" name="TextBox 4"/>
          <p:cNvSpPr txBox="1"/>
          <p:nvPr/>
        </p:nvSpPr>
        <p:spPr>
          <a:xfrm>
            <a:off x="1028700" y="1200150"/>
            <a:ext cx="14988122" cy="2274093"/>
          </a:xfrm>
          <a:prstGeom prst="rect">
            <a:avLst/>
          </a:prstGeom>
        </p:spPr>
        <p:txBody>
          <a:bodyPr lIns="0" tIns="0" rIns="0" bIns="0" rtlCol="0" anchor="t">
            <a:spAutoFit/>
          </a:bodyPr>
          <a:lstStyle/>
          <a:p>
            <a:pPr marL="0" marR="0" lvl="0" indent="0" algn="l" defTabSz="914400" rtl="0" eaLnBrk="1" fontAlgn="auto" latinLnBrk="0" hangingPunct="1">
              <a:lnSpc>
                <a:spcPts val="8799"/>
              </a:lnSpc>
              <a:spcBef>
                <a:spcPts val="0"/>
              </a:spcBef>
              <a:spcAft>
                <a:spcPts val="0"/>
              </a:spcAft>
              <a:buClrTx/>
              <a:buSzTx/>
              <a:buFontTx/>
              <a:buNone/>
              <a:tabLst/>
              <a:defRPr/>
            </a:pPr>
            <a:r>
              <a:rPr kumimoji="0" lang="en-US" sz="8799" b="0" i="0" u="none" strike="noStrike" kern="1200" cap="none" spc="0" normalizeH="0" baseline="0" noProof="0">
                <a:ln>
                  <a:noFill/>
                </a:ln>
                <a:solidFill>
                  <a:srgbClr val="848685"/>
                </a:solidFill>
                <a:effectLst/>
                <a:uLnTx/>
                <a:uFillTx/>
                <a:latin typeface="Barlow Bold Bold"/>
                <a:ea typeface="+mn-ea"/>
                <a:cs typeface="+mn-cs"/>
              </a:rPr>
              <a:t>Après la pause…</a:t>
            </a:r>
          </a:p>
          <a:p>
            <a:pPr marL="0" marR="0" lvl="0" indent="0" algn="l" defTabSz="914400" rtl="0" eaLnBrk="1" fontAlgn="auto" latinLnBrk="0" hangingPunct="1">
              <a:lnSpc>
                <a:spcPts val="8800"/>
              </a:lnSpc>
              <a:spcBef>
                <a:spcPct val="0"/>
              </a:spcBef>
              <a:spcAft>
                <a:spcPts val="0"/>
              </a:spcAft>
              <a:buClrTx/>
              <a:buSzTx/>
              <a:buFontTx/>
              <a:buNone/>
              <a:tabLst/>
              <a:defRPr/>
            </a:pPr>
            <a:endParaRPr kumimoji="0" lang="en-US" sz="8799" b="0" i="0" u="none" strike="noStrike" kern="1200" cap="none" spc="0" normalizeH="0" baseline="0" noProof="0">
              <a:ln>
                <a:noFill/>
              </a:ln>
              <a:solidFill>
                <a:srgbClr val="848685"/>
              </a:solidFill>
              <a:effectLst/>
              <a:uLnTx/>
              <a:uFillTx/>
              <a:latin typeface="Barlow Bold Bold"/>
              <a:ea typeface="+mn-ea"/>
              <a:cs typeface="+mn-cs"/>
            </a:endParaRPr>
          </a:p>
        </p:txBody>
      </p:sp>
      <p:grpSp>
        <p:nvGrpSpPr>
          <p:cNvPr id="5" name="Group 5"/>
          <p:cNvGrpSpPr/>
          <p:nvPr/>
        </p:nvGrpSpPr>
        <p:grpSpPr>
          <a:xfrm>
            <a:off x="1028700" y="6045575"/>
            <a:ext cx="4702718" cy="2181014"/>
            <a:chOff x="0" y="-47625"/>
            <a:chExt cx="6270291" cy="2908019"/>
          </a:xfrm>
        </p:grpSpPr>
        <p:sp>
          <p:nvSpPr>
            <p:cNvPr id="6" name="TextBox 6"/>
            <p:cNvSpPr txBox="1"/>
            <p:nvPr/>
          </p:nvSpPr>
          <p:spPr>
            <a:xfrm>
              <a:off x="0" y="-47625"/>
              <a:ext cx="6270291" cy="569172"/>
            </a:xfrm>
            <a:prstGeom prst="rect">
              <a:avLst/>
            </a:prstGeom>
          </p:spPr>
          <p:txBody>
            <a:bodyPr lIns="0" tIns="0" rIns="0" bIns="0" rtlCol="0" anchor="t">
              <a:spAutoFit/>
            </a:bodyPr>
            <a:lstStyle/>
            <a:p>
              <a:pPr marL="0" marR="0" lvl="0" indent="0" algn="ctr" defTabSz="914400" rtl="0" eaLnBrk="1" fontAlgn="auto" latinLnBrk="0" hangingPunct="1">
                <a:lnSpc>
                  <a:spcPts val="3640"/>
                </a:lnSpc>
                <a:spcBef>
                  <a:spcPts val="0"/>
                </a:spcBef>
                <a:spcAft>
                  <a:spcPts val="0"/>
                </a:spcAft>
                <a:buClrTx/>
                <a:buSzTx/>
                <a:buFontTx/>
                <a:buNone/>
                <a:tabLst/>
                <a:defRPr/>
              </a:pPr>
              <a:r>
                <a:rPr kumimoji="0" lang="en-US" sz="2600" b="0" i="0" u="none" strike="noStrike" kern="1200" cap="none" spc="0" normalizeH="0" baseline="0" noProof="0">
                  <a:ln>
                    <a:noFill/>
                  </a:ln>
                  <a:solidFill>
                    <a:srgbClr val="03C066"/>
                  </a:solidFill>
                  <a:effectLst/>
                  <a:uLnTx/>
                  <a:uFillTx/>
                  <a:latin typeface="Barlow Medium Bold"/>
                  <a:ea typeface="+mn-ea"/>
                  <a:cs typeface="+mn-cs"/>
                </a:rPr>
                <a:t>EXEMPLE 1</a:t>
              </a:r>
            </a:p>
          </p:txBody>
        </p:sp>
        <p:sp>
          <p:nvSpPr>
            <p:cNvPr id="7" name="TextBox 7"/>
            <p:cNvSpPr txBox="1"/>
            <p:nvPr/>
          </p:nvSpPr>
          <p:spPr>
            <a:xfrm>
              <a:off x="0" y="791452"/>
              <a:ext cx="6270291" cy="2068942"/>
            </a:xfrm>
            <a:prstGeom prst="rect">
              <a:avLst/>
            </a:prstGeom>
          </p:spPr>
          <p:txBody>
            <a:bodyPr lIns="0" tIns="0" rIns="0" bIns="0" rtlCol="0" anchor="t">
              <a:spAutoFit/>
            </a:bodyPr>
            <a:lstStyle/>
            <a:p>
              <a:pPr marL="0" marR="0" lvl="0" indent="0" algn="ctr" defTabSz="914400" rtl="0" eaLnBrk="1" fontAlgn="auto" latinLnBrk="0" hangingPunct="1">
                <a:lnSpc>
                  <a:spcPts val="3375"/>
                </a:lnSpc>
                <a:spcBef>
                  <a:spcPct val="0"/>
                </a:spcBef>
                <a:spcAft>
                  <a:spcPts val="0"/>
                </a:spcAft>
                <a:buClrTx/>
                <a:buSzTx/>
                <a:buFontTx/>
                <a:buNone/>
                <a:tabLst/>
                <a:defRPr/>
              </a:pPr>
              <a:r>
                <a:rPr kumimoji="0" lang="fr-CA" sz="2250" b="0" i="0" u="none" strike="noStrike" kern="1200" cap="none" spc="45" normalizeH="0" baseline="0" noProof="0" dirty="0">
                  <a:ln>
                    <a:noFill/>
                  </a:ln>
                  <a:solidFill>
                    <a:srgbClr val="141414"/>
                  </a:solidFill>
                  <a:effectLst/>
                  <a:uLnTx/>
                  <a:uFillTx/>
                  <a:latin typeface="Barlow Medium"/>
                  <a:ea typeface="+mn-ea"/>
                  <a:cs typeface="+mn-cs"/>
                </a:rPr>
                <a:t>Utiliser la PISA pour générer et visualiser les IPHL avec vos données</a:t>
              </a:r>
            </a:p>
            <a:p>
              <a:pPr marL="0" marR="0" lvl="0" indent="0" algn="ctr" defTabSz="914400" rtl="0" eaLnBrk="1" fontAlgn="auto" latinLnBrk="0" hangingPunct="1">
                <a:lnSpc>
                  <a:spcPts val="1875"/>
                </a:lnSpc>
                <a:spcBef>
                  <a:spcPct val="0"/>
                </a:spcBef>
                <a:spcAft>
                  <a:spcPts val="0"/>
                </a:spcAft>
                <a:buClrTx/>
                <a:buSzTx/>
                <a:buFontTx/>
                <a:buNone/>
                <a:tabLst/>
                <a:defRPr/>
              </a:pPr>
              <a:endParaRPr kumimoji="0" lang="en-US" sz="2250" b="0" i="0" u="none" strike="noStrike" kern="1200" cap="none" spc="45" normalizeH="0" baseline="0" noProof="0" dirty="0">
                <a:ln>
                  <a:noFill/>
                </a:ln>
                <a:solidFill>
                  <a:srgbClr val="141414"/>
                </a:solidFill>
                <a:effectLst/>
                <a:uLnTx/>
                <a:uFillTx/>
                <a:latin typeface="Barlow Medium"/>
                <a:ea typeface="+mn-ea"/>
                <a:cs typeface="+mn-cs"/>
              </a:endParaRPr>
            </a:p>
          </p:txBody>
        </p:sp>
      </p:grpSp>
      <p:grpSp>
        <p:nvGrpSpPr>
          <p:cNvPr id="8" name="Group 8"/>
          <p:cNvGrpSpPr/>
          <p:nvPr/>
        </p:nvGrpSpPr>
        <p:grpSpPr>
          <a:xfrm>
            <a:off x="12232638" y="8753587"/>
            <a:ext cx="5026662" cy="480901"/>
            <a:chOff x="0" y="-76200"/>
            <a:chExt cx="6702215" cy="641201"/>
          </a:xfrm>
        </p:grpSpPr>
        <p:sp>
          <p:nvSpPr>
            <p:cNvPr id="9" name="TextBox 9"/>
            <p:cNvSpPr txBox="1"/>
            <p:nvPr/>
          </p:nvSpPr>
          <p:spPr>
            <a:xfrm>
              <a:off x="0" y="34375"/>
              <a:ext cx="5193339" cy="471805"/>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141414"/>
                  </a:solidFill>
                  <a:effectLst/>
                  <a:uLnTx/>
                  <a:uFillTx/>
                  <a:latin typeface="Barlow Medium"/>
                  <a:ea typeface="+mn-ea"/>
                  <a:cs typeface="+mn-cs"/>
                </a:rPr>
                <a:t>REBONDIR</a:t>
              </a:r>
            </a:p>
          </p:txBody>
        </p:sp>
        <p:sp>
          <p:nvSpPr>
            <p:cNvPr id="10" name="TextBox 10"/>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28</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grpSp>
        <p:nvGrpSpPr>
          <p:cNvPr id="11" name="Group 11"/>
          <p:cNvGrpSpPr/>
          <p:nvPr/>
        </p:nvGrpSpPr>
        <p:grpSpPr>
          <a:xfrm>
            <a:off x="6879682" y="6045575"/>
            <a:ext cx="4702718" cy="1014028"/>
            <a:chOff x="0" y="-47625"/>
            <a:chExt cx="6270291" cy="1352038"/>
          </a:xfrm>
        </p:grpSpPr>
        <p:sp>
          <p:nvSpPr>
            <p:cNvPr id="12" name="TextBox 12"/>
            <p:cNvSpPr txBox="1"/>
            <p:nvPr/>
          </p:nvSpPr>
          <p:spPr>
            <a:xfrm>
              <a:off x="0" y="-47625"/>
              <a:ext cx="6270291" cy="569172"/>
            </a:xfrm>
            <a:prstGeom prst="rect">
              <a:avLst/>
            </a:prstGeom>
          </p:spPr>
          <p:txBody>
            <a:bodyPr lIns="0" tIns="0" rIns="0" bIns="0" rtlCol="0" anchor="t">
              <a:spAutoFit/>
            </a:bodyPr>
            <a:lstStyle/>
            <a:p>
              <a:pPr marL="0" marR="0" lvl="0" indent="0" algn="ctr" defTabSz="914400" rtl="0" eaLnBrk="1" fontAlgn="auto" latinLnBrk="0" hangingPunct="1">
                <a:lnSpc>
                  <a:spcPts val="364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3CDA7D"/>
                  </a:solidFill>
                  <a:effectLst/>
                  <a:uLnTx/>
                  <a:uFillTx/>
                  <a:latin typeface="Barlow Medium Bold"/>
                  <a:ea typeface="+mn-ea"/>
                  <a:cs typeface="+mn-cs"/>
                </a:rPr>
                <a:t>EXEMPLE 2</a:t>
              </a:r>
            </a:p>
          </p:txBody>
        </p:sp>
        <p:sp>
          <p:nvSpPr>
            <p:cNvPr id="13" name="TextBox 13"/>
            <p:cNvSpPr txBox="1"/>
            <p:nvPr/>
          </p:nvSpPr>
          <p:spPr>
            <a:xfrm>
              <a:off x="0" y="791452"/>
              <a:ext cx="6270291" cy="512961"/>
            </a:xfrm>
            <a:prstGeom prst="rect">
              <a:avLst/>
            </a:prstGeom>
          </p:spPr>
          <p:txBody>
            <a:bodyPr lIns="0" tIns="0" rIns="0" bIns="0" rtlCol="0" anchor="t">
              <a:spAutoFit/>
            </a:bodyPr>
            <a:lstStyle/>
            <a:p>
              <a:pPr marL="0" marR="0" lvl="0" indent="0" algn="ctr" defTabSz="914400" rtl="0" eaLnBrk="1" fontAlgn="auto" latinLnBrk="0" hangingPunct="1">
                <a:lnSpc>
                  <a:spcPts val="3375"/>
                </a:lnSpc>
                <a:spcBef>
                  <a:spcPct val="0"/>
                </a:spcBef>
                <a:spcAft>
                  <a:spcPts val="0"/>
                </a:spcAft>
                <a:buClrTx/>
                <a:buSzTx/>
                <a:buFontTx/>
                <a:buNone/>
                <a:tabLst/>
                <a:defRPr/>
              </a:pPr>
              <a:r>
                <a:rPr kumimoji="0" lang="fr-CA" sz="2250" b="0" i="0" u="none" strike="noStrike" kern="1200" cap="none" spc="0" normalizeH="0" baseline="0" noProof="0" dirty="0">
                  <a:ln>
                    <a:noFill/>
                  </a:ln>
                  <a:solidFill>
                    <a:srgbClr val="141414"/>
                  </a:solidFill>
                  <a:effectLst/>
                  <a:uLnTx/>
                  <a:uFillTx/>
                  <a:latin typeface="Barlow Medium"/>
                  <a:ea typeface="+mn-ea"/>
                  <a:cs typeface="+mn-cs"/>
                </a:rPr>
                <a:t>Concilier l’innovation à la tradition</a:t>
              </a:r>
            </a:p>
          </p:txBody>
        </p:sp>
      </p:grpSp>
      <p:grpSp>
        <p:nvGrpSpPr>
          <p:cNvPr id="14" name="Group 14"/>
          <p:cNvGrpSpPr/>
          <p:nvPr/>
        </p:nvGrpSpPr>
        <p:grpSpPr>
          <a:xfrm>
            <a:off x="12813680" y="5892859"/>
            <a:ext cx="4702718" cy="2617031"/>
            <a:chOff x="0" y="-47625"/>
            <a:chExt cx="6270291" cy="3489375"/>
          </a:xfrm>
        </p:grpSpPr>
        <p:sp>
          <p:nvSpPr>
            <p:cNvPr id="15" name="TextBox 15"/>
            <p:cNvSpPr txBox="1"/>
            <p:nvPr/>
          </p:nvSpPr>
          <p:spPr>
            <a:xfrm>
              <a:off x="0" y="-47625"/>
              <a:ext cx="6270291" cy="569172"/>
            </a:xfrm>
            <a:prstGeom prst="rect">
              <a:avLst/>
            </a:prstGeom>
          </p:spPr>
          <p:txBody>
            <a:bodyPr lIns="0" tIns="0" rIns="0" bIns="0" rtlCol="0" anchor="t">
              <a:spAutoFit/>
            </a:bodyPr>
            <a:lstStyle/>
            <a:p>
              <a:pPr marL="0" marR="0" lvl="0" indent="0" algn="ctr" defTabSz="914400" rtl="0" eaLnBrk="1" fontAlgn="auto" latinLnBrk="0" hangingPunct="1">
                <a:lnSpc>
                  <a:spcPts val="364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3CDA7D"/>
                  </a:solidFill>
                  <a:effectLst/>
                  <a:uLnTx/>
                  <a:uFillTx/>
                  <a:latin typeface="Barlow Medium Bold"/>
                  <a:ea typeface="+mn-ea"/>
                  <a:cs typeface="+mn-cs"/>
                </a:rPr>
                <a:t>EXEMPLE 3</a:t>
              </a:r>
            </a:p>
          </p:txBody>
        </p:sp>
        <p:sp>
          <p:nvSpPr>
            <p:cNvPr id="16" name="TextBox 16"/>
            <p:cNvSpPr txBox="1"/>
            <p:nvPr/>
          </p:nvSpPr>
          <p:spPr>
            <a:xfrm>
              <a:off x="0" y="791452"/>
              <a:ext cx="6270291" cy="2650298"/>
            </a:xfrm>
            <a:prstGeom prst="rect">
              <a:avLst/>
            </a:prstGeom>
          </p:spPr>
          <p:txBody>
            <a:bodyPr lIns="0" tIns="0" rIns="0" bIns="0" rtlCol="0" anchor="t">
              <a:spAutoFit/>
            </a:bodyPr>
            <a:lstStyle/>
            <a:p>
              <a:pPr marL="0" marR="0" lvl="0" indent="0" algn="ctr" defTabSz="914400" rtl="0" eaLnBrk="1" fontAlgn="auto" latinLnBrk="0" hangingPunct="1">
                <a:lnSpc>
                  <a:spcPts val="3375"/>
                </a:lnSpc>
                <a:spcBef>
                  <a:spcPts val="0"/>
                </a:spcBef>
                <a:spcAft>
                  <a:spcPts val="0"/>
                </a:spcAft>
                <a:buClrTx/>
                <a:buSzTx/>
                <a:buFontTx/>
                <a:buNone/>
                <a:tabLst/>
                <a:defRPr/>
              </a:pPr>
              <a:r>
                <a:rPr kumimoji="0" lang="fr-CA" sz="2250" b="0" i="0" u="none" strike="noStrike" kern="1200" cap="none" spc="45" normalizeH="0" baseline="0" noProof="0" dirty="0">
                  <a:ln>
                    <a:noFill/>
                  </a:ln>
                  <a:solidFill>
                    <a:srgbClr val="141414"/>
                  </a:solidFill>
                  <a:effectLst/>
                  <a:uLnTx/>
                  <a:uFillTx/>
                  <a:latin typeface="Barlow Medium"/>
                  <a:ea typeface="+mn-ea"/>
                  <a:cs typeface="+mn-cs"/>
                </a:rPr>
                <a:t>Régressions géo-pondérées pour constater l’impact de la pandémie sur divers secteurs à Laval</a:t>
              </a:r>
            </a:p>
            <a:p>
              <a:pPr marL="0" marR="0" lvl="0" indent="0" algn="ctr" defTabSz="914400" rtl="0" eaLnBrk="1" fontAlgn="auto" latinLnBrk="0" hangingPunct="1">
                <a:lnSpc>
                  <a:spcPts val="3375"/>
                </a:lnSpc>
                <a:spcBef>
                  <a:spcPct val="0"/>
                </a:spcBef>
                <a:spcAft>
                  <a:spcPts val="0"/>
                </a:spcAft>
                <a:buClrTx/>
                <a:buSzTx/>
                <a:buFontTx/>
                <a:buNone/>
                <a:tabLst/>
                <a:defRPr/>
              </a:pPr>
              <a:endParaRPr kumimoji="0" lang="en-US" sz="2250" b="0" i="0" u="none" strike="noStrike" kern="1200" cap="none" spc="45" normalizeH="0" baseline="0" noProof="0" dirty="0">
                <a:ln>
                  <a:noFill/>
                </a:ln>
                <a:solidFill>
                  <a:srgbClr val="141414"/>
                </a:solidFill>
                <a:effectLst/>
                <a:uLnTx/>
                <a:uFillTx/>
                <a:latin typeface="Barlow Medium"/>
                <a:ea typeface="+mn-ea"/>
                <a:cs typeface="+mn-cs"/>
              </a:endParaRPr>
            </a:p>
            <a:p>
              <a:pPr marL="0" marR="0" lvl="0" indent="0" algn="ctr" defTabSz="914400" rtl="0" eaLnBrk="1" fontAlgn="auto" latinLnBrk="0" hangingPunct="1">
                <a:lnSpc>
                  <a:spcPts val="1875"/>
                </a:lnSpc>
                <a:spcBef>
                  <a:spcPct val="0"/>
                </a:spcBef>
                <a:spcAft>
                  <a:spcPts val="0"/>
                </a:spcAft>
                <a:buClrTx/>
                <a:buSzTx/>
                <a:buFontTx/>
                <a:buNone/>
                <a:tabLst/>
                <a:defRPr/>
              </a:pPr>
              <a:endParaRPr kumimoji="0" lang="en-US" sz="2250" b="0" i="0" u="none" strike="noStrike" kern="1200" cap="none" spc="45" normalizeH="0" baseline="0" noProof="0" dirty="0">
                <a:ln>
                  <a:noFill/>
                </a:ln>
                <a:solidFill>
                  <a:srgbClr val="141414"/>
                </a:solidFill>
                <a:effectLst/>
                <a:uLnTx/>
                <a:uFillTx/>
                <a:latin typeface="Barlow Medium"/>
                <a:ea typeface="+mn-ea"/>
                <a:cs typeface="+mn-cs"/>
              </a:endParaRPr>
            </a:p>
          </p:txBody>
        </p:sp>
      </p:grpSp>
      <p:pic>
        <p:nvPicPr>
          <p:cNvPr id="17" name="Image 16">
            <a:extLst>
              <a:ext uri="{FF2B5EF4-FFF2-40B4-BE49-F238E27FC236}">
                <a16:creationId xmlns:a16="http://schemas.microsoft.com/office/drawing/2014/main" id="{FFCBCD18-09C7-9731-A9EE-4366D65974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8153" y="2848701"/>
            <a:ext cx="3762328" cy="2973658"/>
          </a:xfrm>
          <a:prstGeom prst="rect">
            <a:avLst/>
          </a:prstGeom>
          <a:ln>
            <a:noFill/>
          </a:ln>
          <a:effectLst>
            <a:softEdge rad="112500"/>
          </a:effectLst>
        </p:spPr>
      </p:pic>
      <p:pic>
        <p:nvPicPr>
          <p:cNvPr id="18" name="Picture 2" descr="[animate output image]">
            <a:extLst>
              <a:ext uri="{FF2B5EF4-FFF2-40B4-BE49-F238E27FC236}">
                <a16:creationId xmlns:a16="http://schemas.microsoft.com/office/drawing/2014/main" id="{6A68BADB-BF5D-34E8-BCE0-D1003EF4C9C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921942" y="2758874"/>
            <a:ext cx="4486194" cy="29736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 name="Image 18">
            <a:extLst>
              <a:ext uri="{FF2B5EF4-FFF2-40B4-BE49-F238E27FC236}">
                <a16:creationId xmlns:a16="http://schemas.microsoft.com/office/drawing/2014/main" id="{A9BB808F-DD86-44A1-AC96-EC6E68F0BD9E}"/>
              </a:ext>
            </a:extLst>
          </p:cNvPr>
          <p:cNvPicPr>
            <a:picLocks noChangeAspect="1"/>
          </p:cNvPicPr>
          <p:nvPr/>
        </p:nvPicPr>
        <p:blipFill>
          <a:blip r:embed="rId4"/>
          <a:stretch>
            <a:fillRect/>
          </a:stretch>
        </p:blipFill>
        <p:spPr>
          <a:xfrm>
            <a:off x="7724416" y="2758874"/>
            <a:ext cx="3013249" cy="3207653"/>
          </a:xfrm>
          <a:prstGeom prst="rect">
            <a:avLst/>
          </a:prstGeom>
          <a:ln>
            <a:noFill/>
          </a:ln>
          <a:effectLst>
            <a:softEdge rad="112500"/>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028700" y="703712"/>
            <a:ext cx="9528206" cy="2182052"/>
          </a:xfrm>
          <a:prstGeom prst="rect">
            <a:avLst/>
          </a:prstGeom>
        </p:spPr>
        <p:txBody>
          <a:bodyPr lIns="0" tIns="0" rIns="0" bIns="0" rtlCol="0" anchor="t">
            <a:spAutoFit/>
          </a:bodyPr>
          <a:lstStyle/>
          <a:p>
            <a:pPr marL="0" marR="0" lvl="0" indent="0" algn="l" defTabSz="914400" rtl="0" eaLnBrk="1" fontAlgn="auto" latinLnBrk="0" hangingPunct="1">
              <a:lnSpc>
                <a:spcPts val="5675"/>
              </a:lnSpc>
              <a:spcBef>
                <a:spcPts val="0"/>
              </a:spcBef>
              <a:spcAft>
                <a:spcPts val="0"/>
              </a:spcAft>
              <a:buClrTx/>
              <a:buSzTx/>
              <a:buFontTx/>
              <a:buNone/>
              <a:tabLst/>
              <a:defRPr/>
            </a:pPr>
            <a:r>
              <a:rPr kumimoji="0" lang="fr-CA" sz="5675" b="0" i="0" u="none" strike="noStrike" kern="1200" cap="none" spc="0" normalizeH="0" baseline="0" noProof="0" dirty="0">
                <a:ln>
                  <a:noFill/>
                </a:ln>
                <a:solidFill>
                  <a:srgbClr val="141414"/>
                </a:solidFill>
                <a:effectLst/>
                <a:uLnTx/>
                <a:uFillTx/>
                <a:latin typeface="Barlow Bold Bold"/>
                <a:ea typeface="+mn-ea"/>
                <a:cs typeface="+mn-cs"/>
              </a:rPr>
              <a:t>Exemple 1 </a:t>
            </a:r>
          </a:p>
          <a:p>
            <a:pPr marL="0" marR="0" lvl="0" indent="0" algn="l" defTabSz="914400" rtl="0" eaLnBrk="1" fontAlgn="auto" latinLnBrk="0" hangingPunct="1">
              <a:lnSpc>
                <a:spcPts val="5675"/>
              </a:lnSpc>
              <a:spcBef>
                <a:spcPts val="0"/>
              </a:spcBef>
              <a:spcAft>
                <a:spcPts val="0"/>
              </a:spcAft>
              <a:buClrTx/>
              <a:buSzTx/>
              <a:buFontTx/>
              <a:buNone/>
              <a:tabLst/>
              <a:defRPr/>
            </a:pPr>
            <a:r>
              <a:rPr kumimoji="0" lang="fr-CA" sz="5675" b="0" i="0" u="none" strike="noStrike" kern="1200" cap="none" spc="0" normalizeH="0" baseline="0" noProof="0" dirty="0">
                <a:ln>
                  <a:noFill/>
                </a:ln>
                <a:solidFill>
                  <a:srgbClr val="141414"/>
                </a:solidFill>
                <a:effectLst/>
                <a:uLnTx/>
                <a:uFillTx/>
                <a:latin typeface="Barlow Bold Bold"/>
                <a:ea typeface="+mn-ea"/>
                <a:cs typeface="+mn-cs"/>
              </a:rPr>
              <a:t>PISA avec vos données</a:t>
            </a:r>
          </a:p>
          <a:p>
            <a:pPr marL="0" marR="0" lvl="0" indent="0" algn="l" defTabSz="914400" rtl="0" eaLnBrk="1" fontAlgn="auto" latinLnBrk="0" hangingPunct="1">
              <a:lnSpc>
                <a:spcPts val="5675"/>
              </a:lnSpc>
              <a:spcBef>
                <a:spcPct val="0"/>
              </a:spcBef>
              <a:spcAft>
                <a:spcPts val="0"/>
              </a:spcAft>
              <a:buClrTx/>
              <a:buSzTx/>
              <a:buFontTx/>
              <a:buNone/>
              <a:tabLst/>
              <a:defRPr/>
            </a:pPr>
            <a:endParaRPr kumimoji="0" lang="en-US" sz="5675" b="0" i="0" u="none" strike="noStrike" kern="1200" cap="none" spc="0" normalizeH="0" baseline="0" noProof="0" dirty="0">
              <a:ln>
                <a:noFill/>
              </a:ln>
              <a:solidFill>
                <a:srgbClr val="141414"/>
              </a:solidFill>
              <a:effectLst/>
              <a:uLnTx/>
              <a:uFillTx/>
              <a:latin typeface="Barlow Bold Bold"/>
              <a:ea typeface="+mn-ea"/>
              <a:cs typeface="+mn-cs"/>
            </a:endParaRP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188904" flipH="1">
            <a:off x="5702304" y="1123092"/>
            <a:ext cx="16046810" cy="6997107"/>
          </a:xfrm>
          <a:prstGeom prst="rect">
            <a:avLst/>
          </a:prstGeom>
        </p:spPr>
      </p:pic>
      <p:grpSp>
        <p:nvGrpSpPr>
          <p:cNvPr id="4" name="Group 4"/>
          <p:cNvGrpSpPr/>
          <p:nvPr/>
        </p:nvGrpSpPr>
        <p:grpSpPr>
          <a:xfrm>
            <a:off x="1028700" y="2507217"/>
            <a:ext cx="8389362" cy="769153"/>
            <a:chOff x="0" y="95250"/>
            <a:chExt cx="11185816" cy="1025537"/>
          </a:xfrm>
        </p:grpSpPr>
        <p:sp>
          <p:nvSpPr>
            <p:cNvPr id="5" name="TextBox 5"/>
            <p:cNvSpPr txBox="1"/>
            <p:nvPr/>
          </p:nvSpPr>
          <p:spPr>
            <a:xfrm>
              <a:off x="1613525" y="247877"/>
              <a:ext cx="9572291" cy="573273"/>
            </a:xfrm>
            <a:prstGeom prst="rect">
              <a:avLst/>
            </a:prstGeom>
          </p:spPr>
          <p:txBody>
            <a:bodyPr lIns="0" tIns="0" rIns="0" bIns="0" rtlCol="0" anchor="t">
              <a:spAutoFit/>
            </a:bodyPr>
            <a:lstStyle/>
            <a:p>
              <a:pPr marL="0" marR="0" lvl="0" indent="0" algn="l" defTabSz="914400" rtl="0" eaLnBrk="1" fontAlgn="auto" latinLnBrk="0" hangingPunct="1">
                <a:lnSpc>
                  <a:spcPts val="364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141414"/>
                  </a:solidFill>
                  <a:effectLst/>
                  <a:uLnTx/>
                  <a:uFillTx/>
                  <a:latin typeface="Barlow Medium Bold"/>
                  <a:ea typeface="+mn-ea"/>
                  <a:cs typeface="+mn-cs"/>
                </a:rPr>
                <a:t>INSTALLER RSTUDIO</a:t>
              </a:r>
            </a:p>
          </p:txBody>
        </p:sp>
        <p:sp>
          <p:nvSpPr>
            <p:cNvPr id="7" name="TextBox 7"/>
            <p:cNvSpPr txBox="1"/>
            <p:nvPr/>
          </p:nvSpPr>
          <p:spPr>
            <a:xfrm>
              <a:off x="0" y="95250"/>
              <a:ext cx="866572" cy="1025537"/>
            </a:xfrm>
            <a:prstGeom prst="rect">
              <a:avLst/>
            </a:prstGeom>
          </p:spPr>
          <p:txBody>
            <a:bodyPr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kumimoji="0" lang="en-US" sz="5600" b="0" i="0" u="none" strike="noStrike" kern="1200" cap="none" spc="0" normalizeH="0" baseline="0" noProof="0">
                  <a:ln>
                    <a:noFill/>
                  </a:ln>
                  <a:solidFill>
                    <a:srgbClr val="141414"/>
                  </a:solidFill>
                  <a:effectLst/>
                  <a:uLnTx/>
                  <a:uFillTx/>
                  <a:latin typeface="Barlow Bold Bold"/>
                  <a:ea typeface="+mn-ea"/>
                  <a:cs typeface="+mn-cs"/>
                </a:rPr>
                <a:t>1.</a:t>
              </a:r>
            </a:p>
          </p:txBody>
        </p:sp>
      </p:grpSp>
      <p:grpSp>
        <p:nvGrpSpPr>
          <p:cNvPr id="8" name="Group 8"/>
          <p:cNvGrpSpPr/>
          <p:nvPr/>
        </p:nvGrpSpPr>
        <p:grpSpPr>
          <a:xfrm>
            <a:off x="1028700" y="3695700"/>
            <a:ext cx="8389362" cy="769153"/>
            <a:chOff x="0" y="95250"/>
            <a:chExt cx="11185816" cy="1025537"/>
          </a:xfrm>
        </p:grpSpPr>
        <p:sp>
          <p:nvSpPr>
            <p:cNvPr id="9" name="TextBox 9"/>
            <p:cNvSpPr txBox="1"/>
            <p:nvPr/>
          </p:nvSpPr>
          <p:spPr>
            <a:xfrm>
              <a:off x="1613525" y="247877"/>
              <a:ext cx="9572291" cy="573273"/>
            </a:xfrm>
            <a:prstGeom prst="rect">
              <a:avLst/>
            </a:prstGeom>
          </p:spPr>
          <p:txBody>
            <a:bodyPr lIns="0" tIns="0" rIns="0" bIns="0" rtlCol="0" anchor="t">
              <a:spAutoFit/>
            </a:bodyPr>
            <a:lstStyle/>
            <a:p>
              <a:pPr marL="0" marR="0" lvl="0" indent="0" algn="l" defTabSz="914400" rtl="0" eaLnBrk="1" fontAlgn="auto" latinLnBrk="0" hangingPunct="1">
                <a:lnSpc>
                  <a:spcPts val="364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141414"/>
                  </a:solidFill>
                  <a:effectLst/>
                  <a:uLnTx/>
                  <a:uFillTx/>
                  <a:latin typeface="Barlow Medium Bold"/>
                  <a:ea typeface="+mn-ea"/>
                  <a:cs typeface="+mn-cs"/>
                </a:rPr>
                <a:t>IMPORTER DES DONNÉES</a:t>
              </a:r>
            </a:p>
          </p:txBody>
        </p:sp>
        <p:sp>
          <p:nvSpPr>
            <p:cNvPr id="11" name="TextBox 11"/>
            <p:cNvSpPr txBox="1"/>
            <p:nvPr/>
          </p:nvSpPr>
          <p:spPr>
            <a:xfrm>
              <a:off x="0" y="95250"/>
              <a:ext cx="866572" cy="1025537"/>
            </a:xfrm>
            <a:prstGeom prst="rect">
              <a:avLst/>
            </a:prstGeom>
          </p:spPr>
          <p:txBody>
            <a:bodyPr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kumimoji="0" lang="en-US" sz="5600" b="0" i="0" u="none" strike="noStrike" kern="1200" cap="none" spc="0" normalizeH="0" baseline="0" noProof="0">
                  <a:ln>
                    <a:noFill/>
                  </a:ln>
                  <a:solidFill>
                    <a:srgbClr val="141414"/>
                  </a:solidFill>
                  <a:effectLst/>
                  <a:uLnTx/>
                  <a:uFillTx/>
                  <a:latin typeface="Barlow Bold Bold"/>
                  <a:ea typeface="+mn-ea"/>
                  <a:cs typeface="+mn-cs"/>
                </a:rPr>
                <a:t>2.</a:t>
              </a:r>
            </a:p>
          </p:txBody>
        </p:sp>
      </p:grpSp>
      <p:grpSp>
        <p:nvGrpSpPr>
          <p:cNvPr id="12" name="Group 12"/>
          <p:cNvGrpSpPr/>
          <p:nvPr/>
        </p:nvGrpSpPr>
        <p:grpSpPr>
          <a:xfrm>
            <a:off x="1028700" y="4991100"/>
            <a:ext cx="8389362" cy="769153"/>
            <a:chOff x="0" y="95250"/>
            <a:chExt cx="11185816" cy="1025537"/>
          </a:xfrm>
        </p:grpSpPr>
        <p:sp>
          <p:nvSpPr>
            <p:cNvPr id="13" name="TextBox 13"/>
            <p:cNvSpPr txBox="1"/>
            <p:nvPr/>
          </p:nvSpPr>
          <p:spPr>
            <a:xfrm>
              <a:off x="1613525" y="247877"/>
              <a:ext cx="9572291" cy="554312"/>
            </a:xfrm>
            <a:prstGeom prst="rect">
              <a:avLst/>
            </a:prstGeom>
          </p:spPr>
          <p:txBody>
            <a:bodyPr lIns="0" tIns="0" rIns="0" bIns="0" rtlCol="0" anchor="t">
              <a:spAutoFit/>
            </a:bodyPr>
            <a:lstStyle/>
            <a:p>
              <a:pPr marL="0" marR="0" lvl="0" indent="0" algn="l" defTabSz="914400" rtl="0" eaLnBrk="1" fontAlgn="auto" latinLnBrk="0" hangingPunct="1">
                <a:lnSpc>
                  <a:spcPts val="3549"/>
                </a:lnSpc>
                <a:spcBef>
                  <a:spcPts val="0"/>
                </a:spcBef>
                <a:spcAft>
                  <a:spcPts val="0"/>
                </a:spcAft>
                <a:buClrTx/>
                <a:buSzTx/>
                <a:buFontTx/>
                <a:buNone/>
                <a:tabLst/>
                <a:defRPr/>
              </a:pPr>
              <a:r>
                <a:rPr kumimoji="0" lang="en-US" sz="2535" b="0" i="0" u="none" strike="noStrike" kern="1200" cap="none" spc="0" normalizeH="0" baseline="0" noProof="0" dirty="0">
                  <a:ln>
                    <a:noFill/>
                  </a:ln>
                  <a:solidFill>
                    <a:srgbClr val="141414"/>
                  </a:solidFill>
                  <a:effectLst/>
                  <a:uLnTx/>
                  <a:uFillTx/>
                  <a:latin typeface="Barlow Medium Bold"/>
                  <a:ea typeface="+mn-ea"/>
                  <a:cs typeface="+mn-cs"/>
                </a:rPr>
                <a:t>FAIRE UNE ANALYSE DESCRIPTIVE DES DONNÉES</a:t>
              </a:r>
            </a:p>
          </p:txBody>
        </p:sp>
        <p:sp>
          <p:nvSpPr>
            <p:cNvPr id="15" name="TextBox 15"/>
            <p:cNvSpPr txBox="1"/>
            <p:nvPr/>
          </p:nvSpPr>
          <p:spPr>
            <a:xfrm>
              <a:off x="0" y="95250"/>
              <a:ext cx="866572" cy="1025537"/>
            </a:xfrm>
            <a:prstGeom prst="rect">
              <a:avLst/>
            </a:prstGeom>
          </p:spPr>
          <p:txBody>
            <a:bodyPr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kumimoji="0" lang="en-US" sz="5600" b="0" i="0" u="none" strike="noStrike" kern="1200" cap="none" spc="0" normalizeH="0" baseline="0" noProof="0">
                  <a:ln>
                    <a:noFill/>
                  </a:ln>
                  <a:solidFill>
                    <a:srgbClr val="141414"/>
                  </a:solidFill>
                  <a:effectLst/>
                  <a:uLnTx/>
                  <a:uFillTx/>
                  <a:latin typeface="Barlow Bold Bold"/>
                  <a:ea typeface="+mn-ea"/>
                  <a:cs typeface="+mn-cs"/>
                </a:rPr>
                <a:t>3.</a:t>
              </a:r>
            </a:p>
          </p:txBody>
        </p:sp>
      </p:grpSp>
      <p:grpSp>
        <p:nvGrpSpPr>
          <p:cNvPr id="16" name="Group 16"/>
          <p:cNvGrpSpPr/>
          <p:nvPr/>
        </p:nvGrpSpPr>
        <p:grpSpPr>
          <a:xfrm>
            <a:off x="1028700" y="6286500"/>
            <a:ext cx="8389362" cy="769153"/>
            <a:chOff x="0" y="95250"/>
            <a:chExt cx="11185816" cy="1025537"/>
          </a:xfrm>
        </p:grpSpPr>
        <p:sp>
          <p:nvSpPr>
            <p:cNvPr id="17" name="TextBox 17"/>
            <p:cNvSpPr txBox="1"/>
            <p:nvPr/>
          </p:nvSpPr>
          <p:spPr>
            <a:xfrm>
              <a:off x="1613525" y="247877"/>
              <a:ext cx="9572291" cy="573273"/>
            </a:xfrm>
            <a:prstGeom prst="rect">
              <a:avLst/>
            </a:prstGeom>
          </p:spPr>
          <p:txBody>
            <a:bodyPr lIns="0" tIns="0" rIns="0" bIns="0" rtlCol="0" anchor="t">
              <a:spAutoFit/>
            </a:bodyPr>
            <a:lstStyle/>
            <a:p>
              <a:pPr marL="0" marR="0" lvl="0" indent="0" algn="l" defTabSz="914400" rtl="0" eaLnBrk="1" fontAlgn="auto" latinLnBrk="0" hangingPunct="1">
                <a:lnSpc>
                  <a:spcPts val="364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141414"/>
                  </a:solidFill>
                  <a:effectLst/>
                  <a:uLnTx/>
                  <a:uFillTx/>
                  <a:latin typeface="Barlow Medium Bold"/>
                  <a:ea typeface="+mn-ea"/>
                  <a:cs typeface="+mn-cs"/>
                </a:rPr>
                <a:t>MODÉLISER LES DONNÉES</a:t>
              </a:r>
            </a:p>
          </p:txBody>
        </p:sp>
        <p:sp>
          <p:nvSpPr>
            <p:cNvPr id="19" name="TextBox 19"/>
            <p:cNvSpPr txBox="1"/>
            <p:nvPr/>
          </p:nvSpPr>
          <p:spPr>
            <a:xfrm>
              <a:off x="0" y="95250"/>
              <a:ext cx="866572" cy="1025537"/>
            </a:xfrm>
            <a:prstGeom prst="rect">
              <a:avLst/>
            </a:prstGeom>
          </p:spPr>
          <p:txBody>
            <a:bodyPr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kumimoji="0" lang="en-US" sz="5600" b="0" i="0" u="none" strike="noStrike" kern="1200" cap="none" spc="0" normalizeH="0" baseline="0" noProof="0">
                  <a:ln>
                    <a:noFill/>
                  </a:ln>
                  <a:solidFill>
                    <a:srgbClr val="141414"/>
                  </a:solidFill>
                  <a:effectLst/>
                  <a:uLnTx/>
                  <a:uFillTx/>
                  <a:latin typeface="Barlow Bold Bold"/>
                  <a:ea typeface="+mn-ea"/>
                  <a:cs typeface="+mn-cs"/>
                </a:rPr>
                <a:t>4.</a:t>
              </a:r>
            </a:p>
          </p:txBody>
        </p:sp>
      </p:grpSp>
      <p:grpSp>
        <p:nvGrpSpPr>
          <p:cNvPr id="20" name="Group 20"/>
          <p:cNvGrpSpPr/>
          <p:nvPr/>
        </p:nvGrpSpPr>
        <p:grpSpPr>
          <a:xfrm>
            <a:off x="1059438" y="7574747"/>
            <a:ext cx="8389362" cy="769153"/>
            <a:chOff x="0" y="95250"/>
            <a:chExt cx="11185816" cy="1025537"/>
          </a:xfrm>
        </p:grpSpPr>
        <p:sp>
          <p:nvSpPr>
            <p:cNvPr id="21" name="TextBox 21"/>
            <p:cNvSpPr txBox="1"/>
            <p:nvPr/>
          </p:nvSpPr>
          <p:spPr>
            <a:xfrm>
              <a:off x="1613525" y="247877"/>
              <a:ext cx="9572291" cy="550578"/>
            </a:xfrm>
            <a:prstGeom prst="rect">
              <a:avLst/>
            </a:prstGeom>
          </p:spPr>
          <p:txBody>
            <a:bodyPr lIns="0" tIns="0" rIns="0" bIns="0" rtlCol="0" anchor="t">
              <a:spAutoFit/>
            </a:bodyPr>
            <a:lstStyle/>
            <a:p>
              <a:pPr marL="0" marR="0" lvl="0" indent="0" algn="l" defTabSz="914400" rtl="0" eaLnBrk="1" fontAlgn="auto" latinLnBrk="0" hangingPunct="1">
                <a:lnSpc>
                  <a:spcPts val="364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141414"/>
                  </a:solidFill>
                  <a:effectLst/>
                  <a:uLnTx/>
                  <a:uFillTx/>
                  <a:latin typeface="Barlow Medium Bold"/>
                  <a:ea typeface="+mn-ea"/>
                  <a:cs typeface="+mn-cs"/>
                </a:rPr>
                <a:t>PISA AVEC SHINY</a:t>
              </a:r>
            </a:p>
          </p:txBody>
        </p:sp>
        <p:sp>
          <p:nvSpPr>
            <p:cNvPr id="23" name="TextBox 23"/>
            <p:cNvSpPr txBox="1"/>
            <p:nvPr/>
          </p:nvSpPr>
          <p:spPr>
            <a:xfrm>
              <a:off x="0" y="95250"/>
              <a:ext cx="866572" cy="1025537"/>
            </a:xfrm>
            <a:prstGeom prst="rect">
              <a:avLst/>
            </a:prstGeom>
          </p:spPr>
          <p:txBody>
            <a:bodyPr lIns="0" tIns="0" rIns="0" bIns="0" rtlCol="0" anchor="t">
              <a:spAutoFit/>
            </a:bodyPr>
            <a:lstStyle/>
            <a:p>
              <a:pPr marL="0" marR="0" lvl="0" indent="0" algn="l" defTabSz="914400" rtl="0" eaLnBrk="1" fontAlgn="auto" latinLnBrk="0" hangingPunct="1">
                <a:lnSpc>
                  <a:spcPts val="5600"/>
                </a:lnSpc>
                <a:spcBef>
                  <a:spcPct val="0"/>
                </a:spcBef>
                <a:spcAft>
                  <a:spcPts val="0"/>
                </a:spcAft>
                <a:buClrTx/>
                <a:buSzTx/>
                <a:buFontTx/>
                <a:buNone/>
                <a:tabLst/>
                <a:defRPr/>
              </a:pPr>
              <a:r>
                <a:rPr kumimoji="0" lang="en-US" sz="5600" b="0" i="0" u="none" strike="noStrike" kern="1200" cap="none" spc="0" normalizeH="0" baseline="0" noProof="0">
                  <a:ln>
                    <a:noFill/>
                  </a:ln>
                  <a:solidFill>
                    <a:srgbClr val="141414"/>
                  </a:solidFill>
                  <a:effectLst/>
                  <a:uLnTx/>
                  <a:uFillTx/>
                  <a:latin typeface="Barlow Bold Bold"/>
                  <a:ea typeface="+mn-ea"/>
                  <a:cs typeface="+mn-cs"/>
                </a:rPr>
                <a:t>5.</a:t>
              </a:r>
            </a:p>
          </p:txBody>
        </p:sp>
      </p:grpSp>
      <p:grpSp>
        <p:nvGrpSpPr>
          <p:cNvPr id="22" name="Group 6">
            <a:extLst>
              <a:ext uri="{FF2B5EF4-FFF2-40B4-BE49-F238E27FC236}">
                <a16:creationId xmlns:a16="http://schemas.microsoft.com/office/drawing/2014/main" id="{54563BC1-7CAF-46F3-A213-03B3A6F5F2AB}"/>
              </a:ext>
            </a:extLst>
          </p:cNvPr>
          <p:cNvGrpSpPr/>
          <p:nvPr/>
        </p:nvGrpSpPr>
        <p:grpSpPr>
          <a:xfrm>
            <a:off x="12418051" y="8753587"/>
            <a:ext cx="6327149" cy="480901"/>
            <a:chOff x="0" y="-76200"/>
            <a:chExt cx="8436199" cy="641201"/>
          </a:xfrm>
        </p:grpSpPr>
        <p:sp>
          <p:nvSpPr>
            <p:cNvPr id="24" name="TextBox 7">
              <a:extLst>
                <a:ext uri="{FF2B5EF4-FFF2-40B4-BE49-F238E27FC236}">
                  <a16:creationId xmlns:a16="http://schemas.microsoft.com/office/drawing/2014/main" id="{8EE089FB-BEF9-444A-9284-EA7509D047D7}"/>
                </a:ext>
              </a:extLst>
            </p:cNvPr>
            <p:cNvSpPr txBox="1"/>
            <p:nvPr/>
          </p:nvSpPr>
          <p:spPr>
            <a:xfrm>
              <a:off x="1379141" y="42946"/>
              <a:ext cx="7057058" cy="463234"/>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25" name="TextBox 8">
              <a:extLst>
                <a:ext uri="{FF2B5EF4-FFF2-40B4-BE49-F238E27FC236}">
                  <a16:creationId xmlns:a16="http://schemas.microsoft.com/office/drawing/2014/main" id="{5D7775B3-6B13-46B6-B72C-502980807F70}"/>
                </a:ext>
              </a:extLst>
            </p:cNvPr>
            <p:cNvSpPr txBox="1"/>
            <p:nvPr/>
          </p:nvSpPr>
          <p:spPr>
            <a:xfrm>
              <a:off x="0" y="-76200"/>
              <a:ext cx="1161080" cy="641201"/>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29</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6" name="Rectangle 5">
            <a:extLst>
              <a:ext uri="{FF2B5EF4-FFF2-40B4-BE49-F238E27FC236}">
                <a16:creationId xmlns:a16="http://schemas.microsoft.com/office/drawing/2014/main" id="{F82A19D4-8EAB-4D30-8145-198529FD7E88}"/>
              </a:ext>
            </a:extLst>
          </p:cNvPr>
          <p:cNvSpPr/>
          <p:nvPr/>
        </p:nvSpPr>
        <p:spPr>
          <a:xfrm>
            <a:off x="964373" y="8788212"/>
            <a:ext cx="8179627" cy="892552"/>
          </a:xfrm>
          <a:prstGeom prst="rect">
            <a:avLst/>
          </a:prstGeom>
        </p:spPr>
        <p:txBody>
          <a:bodyPr wrap="square">
            <a:spAutoFit/>
          </a:bodyPr>
          <a:lstStyle/>
          <a:p>
            <a:r>
              <a:rPr lang="fr-CA" sz="2600" dirty="0">
                <a:latin typeface="Barlow Medium Bold" panose="020B0604020202020204" charset="0"/>
              </a:rPr>
              <a:t>Les fichiers pour reproduire l’exemple se trouvent ici: https://github.com/DaveBouchard/RDV_AEMQ_2022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815066"/>
            <a:ext cx="6327149" cy="443234"/>
            <a:chOff x="0" y="0"/>
            <a:chExt cx="8436199" cy="590979"/>
          </a:xfrm>
        </p:grpSpPr>
        <p:sp>
          <p:nvSpPr>
            <p:cNvPr id="3" name="TextBox 3"/>
            <p:cNvSpPr txBox="1"/>
            <p:nvPr/>
          </p:nvSpPr>
          <p:spPr>
            <a:xfrm>
              <a:off x="1379141" y="28603"/>
              <a:ext cx="7057058" cy="471805"/>
            </a:xfrm>
            <a:prstGeom prst="rect">
              <a:avLst/>
            </a:prstGeom>
          </p:spPr>
          <p:txBody>
            <a:bodyPr lIns="0" tIns="0" rIns="0" bIns="0" rtlCol="0" anchor="t">
              <a:spAutoFit/>
            </a:bodyPr>
            <a:lstStyle/>
            <a:p>
              <a:pPr>
                <a:lnSpc>
                  <a:spcPts val="2940"/>
                </a:lnSpc>
                <a:spcBef>
                  <a:spcPct val="0"/>
                </a:spcBef>
              </a:pPr>
              <a:r>
                <a:rPr lang="en-US" sz="2100">
                  <a:solidFill>
                    <a:srgbClr val="141414"/>
                  </a:solidFill>
                  <a:latin typeface="Barlow Medium Bold"/>
                </a:rPr>
                <a:t>REBONDIR</a:t>
              </a:r>
            </a:p>
          </p:txBody>
        </p:sp>
        <p:sp>
          <p:nvSpPr>
            <p:cNvPr id="4" name="TextBox 4"/>
            <p:cNvSpPr txBox="1"/>
            <p:nvPr/>
          </p:nvSpPr>
          <p:spPr>
            <a:xfrm>
              <a:off x="0" y="-81972"/>
              <a:ext cx="1161080" cy="672950"/>
            </a:xfrm>
            <a:prstGeom prst="rect">
              <a:avLst/>
            </a:prstGeom>
          </p:spPr>
          <p:txBody>
            <a:bodyPr lIns="0" tIns="0" rIns="0" bIns="0" rtlCol="0" anchor="t">
              <a:spAutoFit/>
            </a:bodyPr>
            <a:lstStyle/>
            <a:p>
              <a:pPr>
                <a:lnSpc>
                  <a:spcPts val="4200"/>
                </a:lnSpc>
                <a:spcBef>
                  <a:spcPct val="0"/>
                </a:spcBef>
              </a:pPr>
              <a:r>
                <a:rPr lang="en-US" sz="3000" spc="60">
                  <a:solidFill>
                    <a:srgbClr val="141414"/>
                  </a:solidFill>
                  <a:latin typeface="Barlow Medium"/>
                </a:rPr>
                <a:t>03</a:t>
              </a: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100000">
            <a:off x="8271985" y="4403242"/>
            <a:ext cx="14973422" cy="6905702"/>
          </a:xfrm>
          <a:prstGeom prst="rect">
            <a:avLst/>
          </a:prstGeom>
        </p:spPr>
      </p:pic>
      <p:pic>
        <p:nvPicPr>
          <p:cNvPr id="6" name="Picture 6"/>
          <p:cNvPicPr>
            <a:picLocks noChangeAspect="1"/>
          </p:cNvPicPr>
          <p:nvPr/>
        </p:nvPicPr>
        <p:blipFill>
          <a:blip r:embed="rId5"/>
          <a:srcRect/>
          <a:stretch>
            <a:fillRect/>
          </a:stretch>
        </p:blipFill>
        <p:spPr>
          <a:xfrm>
            <a:off x="2932063" y="396647"/>
            <a:ext cx="12144413" cy="910830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028700" y="1162050"/>
            <a:ext cx="9147206" cy="1021722"/>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ct val="0"/>
              </a:spcBef>
              <a:spcAft>
                <a:spcPts val="0"/>
              </a:spcAft>
              <a:buClrTx/>
              <a:buSzTx/>
              <a:buFontTx/>
              <a:buNone/>
              <a:tabLst/>
              <a:defRPr/>
            </a:pPr>
            <a:r>
              <a:rPr kumimoji="0" lang="en-US" sz="7600" b="0" i="0" u="none" strike="noStrike" kern="1200" cap="none" spc="0" normalizeH="0" baseline="0" noProof="0">
                <a:ln>
                  <a:noFill/>
                </a:ln>
                <a:solidFill>
                  <a:srgbClr val="141414"/>
                </a:solidFill>
                <a:effectLst/>
                <a:uLnTx/>
                <a:uFillTx/>
                <a:latin typeface="Barlow Bold Bold"/>
                <a:ea typeface="+mn-ea"/>
                <a:cs typeface="+mn-cs"/>
              </a:rPr>
              <a:t>INSTALLER RStudio</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556110" y="-1943100"/>
            <a:ext cx="12535569" cy="12593820"/>
          </a:xfrm>
          <a:prstGeom prst="rect">
            <a:avLst/>
          </a:prstGeom>
        </p:spPr>
      </p:pic>
      <p:pic>
        <p:nvPicPr>
          <p:cNvPr id="4" name="Picture 4">
            <a:hlinkClick r:id="rId5"/>
          </p:cNvPr>
          <p:cNvPicPr>
            <a:picLocks noChangeAspect="1"/>
          </p:cNvPicPr>
          <p:nvPr/>
        </p:nvPicPr>
        <p:blipFill>
          <a:blip r:embed="rId6"/>
          <a:srcRect/>
          <a:stretch>
            <a:fillRect/>
          </a:stretch>
        </p:blipFill>
        <p:spPr>
          <a:xfrm>
            <a:off x="259271" y="2864945"/>
            <a:ext cx="9803817" cy="4204677"/>
          </a:xfrm>
          <a:prstGeom prst="rect">
            <a:avLst/>
          </a:prstGeom>
        </p:spPr>
      </p:pic>
      <p:pic>
        <p:nvPicPr>
          <p:cNvPr id="5" name="Picture 5"/>
          <p:cNvPicPr>
            <a:picLocks noChangeAspect="1"/>
          </p:cNvPicPr>
          <p:nvPr/>
        </p:nvPicPr>
        <p:blipFill>
          <a:blip r:embed="rId7"/>
          <a:srcRect/>
          <a:stretch>
            <a:fillRect/>
          </a:stretch>
        </p:blipFill>
        <p:spPr>
          <a:xfrm>
            <a:off x="10244399" y="2864945"/>
            <a:ext cx="7784330" cy="4392586"/>
          </a:xfrm>
          <a:prstGeom prst="rect">
            <a:avLst/>
          </a:prstGeom>
        </p:spPr>
      </p:pic>
      <p:grpSp>
        <p:nvGrpSpPr>
          <p:cNvPr id="6" name="Group 6"/>
          <p:cNvGrpSpPr/>
          <p:nvPr/>
        </p:nvGrpSpPr>
        <p:grpSpPr>
          <a:xfrm>
            <a:off x="12232638" y="8743950"/>
            <a:ext cx="5026662" cy="480901"/>
            <a:chOff x="0" y="-76200"/>
            <a:chExt cx="6702215" cy="641201"/>
          </a:xfrm>
        </p:grpSpPr>
        <p:sp>
          <p:nvSpPr>
            <p:cNvPr id="7" name="TextBox 7"/>
            <p:cNvSpPr txBox="1"/>
            <p:nvPr/>
          </p:nvSpPr>
          <p:spPr>
            <a:xfrm>
              <a:off x="0" y="47224"/>
              <a:ext cx="5193339" cy="471805"/>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2" normalizeH="0" baseline="0" noProof="0">
                  <a:ln>
                    <a:noFill/>
                  </a:ln>
                  <a:solidFill>
                    <a:srgbClr val="141414"/>
                  </a:solidFill>
                  <a:effectLst/>
                  <a:uLnTx/>
                  <a:uFillTx/>
                  <a:latin typeface="Barlow Medium"/>
                  <a:ea typeface="+mn-ea"/>
                  <a:cs typeface="+mn-cs"/>
                </a:rPr>
                <a:t>REBONDIR</a:t>
              </a:r>
            </a:p>
          </p:txBody>
        </p:sp>
        <p:sp>
          <p:nvSpPr>
            <p:cNvPr id="8" name="TextBox 8"/>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30</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9965782" y="3595257"/>
            <a:ext cx="5822045" cy="3850881"/>
          </a:xfrm>
          <a:prstGeom prst="rect">
            <a:avLst/>
          </a:prstGeom>
        </p:spPr>
      </p:pic>
      <p:pic>
        <p:nvPicPr>
          <p:cNvPr id="3" name="Picture 3">
            <a:hlinkClick r:id="rId4"/>
          </p:cNvPr>
          <p:cNvPicPr>
            <a:picLocks noChangeAspect="1"/>
          </p:cNvPicPr>
          <p:nvPr/>
        </p:nvPicPr>
        <p:blipFill>
          <a:blip r:embed="rId5"/>
          <a:srcRect/>
          <a:stretch>
            <a:fillRect/>
          </a:stretch>
        </p:blipFill>
        <p:spPr>
          <a:xfrm>
            <a:off x="1955664" y="548448"/>
            <a:ext cx="4673628" cy="7022185"/>
          </a:xfrm>
          <a:prstGeom prst="rect">
            <a:avLst/>
          </a:prstGeom>
        </p:spPr>
      </p:pic>
      <p:sp>
        <p:nvSpPr>
          <p:cNvPr id="4" name="TextBox 4"/>
          <p:cNvSpPr txBox="1"/>
          <p:nvPr/>
        </p:nvSpPr>
        <p:spPr>
          <a:xfrm>
            <a:off x="9965782" y="1143000"/>
            <a:ext cx="7293518" cy="1564531"/>
          </a:xfrm>
          <a:prstGeom prst="rect">
            <a:avLst/>
          </a:prstGeom>
        </p:spPr>
        <p:txBody>
          <a:bodyPr lIns="0" tIns="0" rIns="0" bIns="0" rtlCol="0" anchor="t">
            <a:spAutoFit/>
          </a:bodyPr>
          <a:lstStyle/>
          <a:p>
            <a:pPr marL="0" marR="0" lvl="0" indent="0" algn="l" defTabSz="914400" rtl="0" eaLnBrk="1" fontAlgn="auto" latinLnBrk="0" hangingPunct="1">
              <a:lnSpc>
                <a:spcPts val="6050"/>
              </a:lnSpc>
              <a:spcBef>
                <a:spcPct val="0"/>
              </a:spcBef>
              <a:spcAft>
                <a:spcPts val="0"/>
              </a:spcAft>
              <a:buClrTx/>
              <a:buSzTx/>
              <a:buFontTx/>
              <a:buNone/>
              <a:tabLst/>
              <a:defRPr/>
            </a:pPr>
            <a:r>
              <a:rPr kumimoji="0" lang="en-US" sz="6050" b="0" i="0" u="none" strike="noStrike" kern="1200" cap="none" spc="0" normalizeH="0" baseline="0" noProof="0" dirty="0">
                <a:ln>
                  <a:noFill/>
                </a:ln>
                <a:solidFill>
                  <a:srgbClr val="1D6036"/>
                </a:solidFill>
                <a:effectLst/>
                <a:uLnTx/>
                <a:uFillTx/>
                <a:latin typeface="Barlow Bold Bold"/>
                <a:ea typeface="+mn-ea"/>
                <a:cs typeface="+mn-cs"/>
              </a:rPr>
              <a:t>POUR ALLER PLUS LOIN…</a:t>
            </a:r>
          </a:p>
        </p:txBody>
      </p:sp>
      <p:sp>
        <p:nvSpPr>
          <p:cNvPr id="5" name="TextBox 5"/>
          <p:cNvSpPr txBox="1"/>
          <p:nvPr/>
        </p:nvSpPr>
        <p:spPr>
          <a:xfrm>
            <a:off x="1884599" y="7745379"/>
            <a:ext cx="5028456" cy="533479"/>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fr-CA" sz="2800" b="0" i="0" u="none" strike="noStrike" kern="1200" cap="none" spc="67" normalizeH="0" baseline="0" noProof="0" dirty="0">
                <a:ln>
                  <a:noFill/>
                </a:ln>
                <a:solidFill>
                  <a:srgbClr val="141414"/>
                </a:solidFill>
                <a:effectLst/>
                <a:uLnTx/>
                <a:uFillTx/>
                <a:latin typeface="Barlow Medium"/>
                <a:ea typeface="+mn-ea"/>
                <a:cs typeface="+mn-cs"/>
              </a:rPr>
              <a:t>https://r4ds.had.co.nz/</a:t>
            </a:r>
          </a:p>
        </p:txBody>
      </p:sp>
      <p:sp>
        <p:nvSpPr>
          <p:cNvPr id="6" name="TextBox 6"/>
          <p:cNvSpPr txBox="1"/>
          <p:nvPr/>
        </p:nvSpPr>
        <p:spPr>
          <a:xfrm>
            <a:off x="9965782" y="7740015"/>
            <a:ext cx="5822044" cy="548868"/>
          </a:xfrm>
          <a:prstGeom prst="rect">
            <a:avLst/>
          </a:prstGeom>
        </p:spPr>
        <p:txBody>
          <a:bodyPr wrap="square"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fr-CA" sz="2800" b="0" i="0" u="none" strike="noStrike" kern="1200" cap="none" spc="67" normalizeH="0" baseline="0" noProof="0" dirty="0">
                <a:ln>
                  <a:noFill/>
                </a:ln>
                <a:solidFill>
                  <a:srgbClr val="141414"/>
                </a:solidFill>
                <a:effectLst/>
                <a:uLnTx/>
                <a:uFillTx/>
                <a:latin typeface="Barlow Medium"/>
                <a:ea typeface="+mn-ea"/>
                <a:cs typeface="+mn-cs"/>
              </a:rPr>
              <a:t>https://shiny.rstudio.com/</a:t>
            </a:r>
          </a:p>
        </p:txBody>
      </p:sp>
      <p:grpSp>
        <p:nvGrpSpPr>
          <p:cNvPr id="7" name="Group 6">
            <a:extLst>
              <a:ext uri="{FF2B5EF4-FFF2-40B4-BE49-F238E27FC236}">
                <a16:creationId xmlns:a16="http://schemas.microsoft.com/office/drawing/2014/main" id="{0E52AC03-3EC1-4115-A292-B228E78109A6}"/>
              </a:ext>
            </a:extLst>
          </p:cNvPr>
          <p:cNvGrpSpPr/>
          <p:nvPr/>
        </p:nvGrpSpPr>
        <p:grpSpPr>
          <a:xfrm>
            <a:off x="1028700" y="8753587"/>
            <a:ext cx="6327149" cy="480901"/>
            <a:chOff x="0" y="-76200"/>
            <a:chExt cx="8436199" cy="641201"/>
          </a:xfrm>
        </p:grpSpPr>
        <p:sp>
          <p:nvSpPr>
            <p:cNvPr id="8" name="TextBox 7">
              <a:extLst>
                <a:ext uri="{FF2B5EF4-FFF2-40B4-BE49-F238E27FC236}">
                  <a16:creationId xmlns:a16="http://schemas.microsoft.com/office/drawing/2014/main" id="{C0934E2A-083A-4082-A86E-34075754EB96}"/>
                </a:ext>
              </a:extLst>
            </p:cNvPr>
            <p:cNvSpPr txBox="1"/>
            <p:nvPr/>
          </p:nvSpPr>
          <p:spPr>
            <a:xfrm>
              <a:off x="1379141" y="42946"/>
              <a:ext cx="7057058" cy="463234"/>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9" name="TextBox 8">
              <a:extLst>
                <a:ext uri="{FF2B5EF4-FFF2-40B4-BE49-F238E27FC236}">
                  <a16:creationId xmlns:a16="http://schemas.microsoft.com/office/drawing/2014/main" id="{42D39DC0-7F53-49C1-AAA1-46D7928F82A6}"/>
                </a:ext>
              </a:extLst>
            </p:cNvPr>
            <p:cNvSpPr txBox="1"/>
            <p:nvPr/>
          </p:nvSpPr>
          <p:spPr>
            <a:xfrm>
              <a:off x="0" y="-76200"/>
              <a:ext cx="1161080" cy="641201"/>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141414"/>
                  </a:solidFill>
                  <a:effectLst/>
                  <a:uLnTx/>
                  <a:uFillTx/>
                  <a:latin typeface="Barlow Medium Bold"/>
                  <a:ea typeface="+mn-ea"/>
                  <a:cs typeface="+mn-cs"/>
                </a:rPr>
                <a:t>31</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CDA7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254814">
            <a:off x="-6586046" y="7275078"/>
            <a:ext cx="14973422" cy="6905702"/>
          </a:xfrm>
          <a:prstGeom prst="rect">
            <a:avLst/>
          </a:prstGeom>
        </p:spPr>
      </p:pic>
      <p:pic>
        <p:nvPicPr>
          <p:cNvPr id="3" name="Picture 3"/>
          <p:cNvPicPr>
            <a:picLocks noChangeAspect="1"/>
          </p:cNvPicPr>
          <p:nvPr/>
        </p:nvPicPr>
        <p:blipFill>
          <a:blip r:embed="rId5"/>
          <a:srcRect/>
          <a:stretch>
            <a:fillRect/>
          </a:stretch>
        </p:blipFill>
        <p:spPr>
          <a:xfrm>
            <a:off x="13563600" y="2221087"/>
            <a:ext cx="4584332" cy="2785317"/>
          </a:xfrm>
          <a:prstGeom prst="rect">
            <a:avLst/>
          </a:prstGeom>
        </p:spPr>
      </p:pic>
      <p:pic>
        <p:nvPicPr>
          <p:cNvPr id="4" name="Picture 4"/>
          <p:cNvPicPr>
            <a:picLocks noChangeAspect="1"/>
          </p:cNvPicPr>
          <p:nvPr/>
        </p:nvPicPr>
        <p:blipFill>
          <a:blip r:embed="rId6"/>
          <a:srcRect/>
          <a:stretch>
            <a:fillRect/>
          </a:stretch>
        </p:blipFill>
        <p:spPr>
          <a:xfrm>
            <a:off x="2177462" y="6400128"/>
            <a:ext cx="13258066" cy="2505042"/>
          </a:xfrm>
          <a:prstGeom prst="rect">
            <a:avLst/>
          </a:prstGeom>
        </p:spPr>
      </p:pic>
      <p:grpSp>
        <p:nvGrpSpPr>
          <p:cNvPr id="5" name="Group 5"/>
          <p:cNvGrpSpPr/>
          <p:nvPr/>
        </p:nvGrpSpPr>
        <p:grpSpPr>
          <a:xfrm>
            <a:off x="12232638" y="8753587"/>
            <a:ext cx="5026662" cy="480901"/>
            <a:chOff x="0" y="-76200"/>
            <a:chExt cx="6702215" cy="641201"/>
          </a:xfrm>
        </p:grpSpPr>
        <p:sp>
          <p:nvSpPr>
            <p:cNvPr id="6" name="TextBox 6"/>
            <p:cNvSpPr txBox="1"/>
            <p:nvPr/>
          </p:nvSpPr>
          <p:spPr>
            <a:xfrm>
              <a:off x="0" y="125911"/>
              <a:ext cx="5193339" cy="380268"/>
            </a:xfrm>
            <a:prstGeom prst="rect">
              <a:avLst/>
            </a:prstGeom>
          </p:spPr>
          <p:txBody>
            <a:bodyPr lIns="0" tIns="0" rIns="0" bIns="0" rtlCol="0" anchor="t">
              <a:spAutoFit/>
            </a:bodyPr>
            <a:lstStyle/>
            <a:p>
              <a:pPr marL="0" marR="0" lvl="0" indent="0" algn="r" defTabSz="914400" rtl="0" eaLnBrk="1" fontAlgn="auto" latinLnBrk="0" hangingPunct="1">
                <a:lnSpc>
                  <a:spcPts val="2476"/>
                </a:lnSpc>
                <a:spcBef>
                  <a:spcPct val="0"/>
                </a:spcBef>
                <a:spcAft>
                  <a:spcPts val="0"/>
                </a:spcAft>
                <a:buClrTx/>
                <a:buSzTx/>
                <a:buFontTx/>
                <a:buNone/>
                <a:tabLst/>
                <a:defRPr/>
              </a:pPr>
              <a:r>
                <a:rPr kumimoji="0" lang="en-US" sz="1769" b="0" i="0" u="none" strike="noStrike" kern="1200" cap="none" spc="35" normalizeH="0" baseline="0" noProof="0">
                  <a:ln>
                    <a:noFill/>
                  </a:ln>
                  <a:solidFill>
                    <a:srgbClr val="141414"/>
                  </a:solidFill>
                  <a:effectLst/>
                  <a:uLnTx/>
                  <a:uFillTx/>
                  <a:latin typeface="Barlow Medium"/>
                  <a:ea typeface="+mn-ea"/>
                  <a:cs typeface="+mn-cs"/>
                </a:rPr>
                <a:t>REBONDIR</a:t>
              </a:r>
            </a:p>
          </p:txBody>
        </p:sp>
        <p:sp>
          <p:nvSpPr>
            <p:cNvPr id="7" name="TextBox 7"/>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32</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8" name="TextBox 8"/>
          <p:cNvSpPr txBox="1"/>
          <p:nvPr/>
        </p:nvSpPr>
        <p:spPr>
          <a:xfrm>
            <a:off x="1443856" y="847725"/>
            <a:ext cx="11936462" cy="1552575"/>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ts val="0"/>
              </a:spcBef>
              <a:spcAft>
                <a:spcPts val="0"/>
              </a:spcAft>
              <a:buClrTx/>
              <a:buSzTx/>
              <a:buFontTx/>
              <a:buNone/>
              <a:tabLst/>
              <a:defRPr/>
            </a:pPr>
            <a:r>
              <a:rPr kumimoji="0" lang="en-US" sz="9000" b="0" i="0" u="none" strike="noStrike" kern="1200" cap="none" spc="0" normalizeH="0" baseline="0" noProof="0">
                <a:ln>
                  <a:noFill/>
                </a:ln>
                <a:solidFill>
                  <a:srgbClr val="141414"/>
                </a:solidFill>
                <a:effectLst/>
                <a:uLnTx/>
                <a:uFillTx/>
                <a:latin typeface="Barlow Bold Bold"/>
                <a:ea typeface="+mn-ea"/>
                <a:cs typeface="+mn-cs"/>
              </a:rPr>
              <a:t>PRÉPARER LE TERRAIN</a:t>
            </a:r>
          </a:p>
        </p:txBody>
      </p:sp>
      <p:sp>
        <p:nvSpPr>
          <p:cNvPr id="9" name="TextBox 9"/>
          <p:cNvSpPr txBox="1"/>
          <p:nvPr/>
        </p:nvSpPr>
        <p:spPr>
          <a:xfrm>
            <a:off x="2193791" y="2402432"/>
            <a:ext cx="11369809" cy="4353179"/>
          </a:xfrm>
          <a:prstGeom prst="rect">
            <a:avLst/>
          </a:prstGeom>
        </p:spPr>
        <p:txBody>
          <a:bodyPr wrap="square" lIns="0" tIns="0" rIns="0" bIns="0" rtlCol="0" anchor="t">
            <a:spAutoFit/>
          </a:bodyPr>
          <a:lstStyle/>
          <a:p>
            <a:pPr marL="0" marR="0" lvl="0" indent="0" algn="l" defTabSz="914400" rtl="0" eaLnBrk="1" fontAlgn="auto" latinLnBrk="0" hangingPunct="1">
              <a:lnSpc>
                <a:spcPts val="4343"/>
              </a:lnSpc>
              <a:spcBef>
                <a:spcPts val="0"/>
              </a:spcBef>
              <a:spcAft>
                <a:spcPts val="0"/>
              </a:spcAft>
              <a:buClrTx/>
              <a:buSzTx/>
              <a:buFontTx/>
              <a:buNone/>
              <a:tabLst/>
              <a:defRPr/>
            </a:pPr>
            <a:r>
              <a:rPr kumimoji="0" lang="fr-CA" sz="3102" b="0" i="0" u="none" strike="noStrike" kern="1200" cap="none" spc="0" normalizeH="0" baseline="0" noProof="0" dirty="0">
                <a:ln>
                  <a:noFill/>
                </a:ln>
                <a:solidFill>
                  <a:srgbClr val="141414"/>
                </a:solidFill>
                <a:effectLst/>
                <a:uLnTx/>
                <a:uFillTx/>
                <a:latin typeface="Barlow Medium"/>
                <a:ea typeface="+mn-ea"/>
                <a:cs typeface="+mn-cs"/>
              </a:rPr>
              <a:t>1) Créer un dossier sur le bureau et le nommer «AEMQ »;</a:t>
            </a: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fr-CA" sz="3102" b="0" i="0" u="none" strike="noStrike" kern="1200" cap="none" spc="0" normalizeH="0" baseline="0" noProof="0" dirty="0">
              <a:ln>
                <a:noFill/>
              </a:ln>
              <a:solidFill>
                <a:srgbClr val="141414"/>
              </a:solidFill>
              <a:effectLst/>
              <a:uLnTx/>
              <a:uFillTx/>
              <a:latin typeface="Barlow Medium"/>
              <a:ea typeface="+mn-ea"/>
              <a:cs typeface="+mn-cs"/>
            </a:endParaRPr>
          </a:p>
          <a:p>
            <a:pPr marL="0" marR="0" lvl="0" indent="0" algn="l" defTabSz="914400" rtl="0" eaLnBrk="1" fontAlgn="auto" latinLnBrk="0" hangingPunct="1">
              <a:lnSpc>
                <a:spcPts val="4343"/>
              </a:lnSpc>
              <a:spcBef>
                <a:spcPts val="0"/>
              </a:spcBef>
              <a:spcAft>
                <a:spcPts val="0"/>
              </a:spcAft>
              <a:buClrTx/>
              <a:buSzTx/>
              <a:buFontTx/>
              <a:buNone/>
              <a:tabLst/>
              <a:defRPr/>
            </a:pPr>
            <a:r>
              <a:rPr kumimoji="0" lang="fr-CA" sz="3102" b="0" i="0" u="none" strike="noStrike" kern="1200" cap="none" spc="0" normalizeH="0" baseline="0" noProof="0" dirty="0">
                <a:ln>
                  <a:noFill/>
                </a:ln>
                <a:solidFill>
                  <a:srgbClr val="141414"/>
                </a:solidFill>
                <a:effectLst/>
                <a:uLnTx/>
                <a:uFillTx/>
                <a:latin typeface="Barlow Medium"/>
                <a:ea typeface="+mn-ea"/>
                <a:cs typeface="+mn-cs"/>
              </a:rPr>
              <a:t>2 ) Copier les fichiers nommés « ventes.xlsx » et « script.R » dans ce répertoire;</a:t>
            </a: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fr-CA" sz="3102" b="0" i="0" u="none" strike="noStrike" kern="1200" cap="none" spc="0" normalizeH="0" baseline="0" noProof="0" dirty="0">
              <a:ln>
                <a:noFill/>
              </a:ln>
              <a:solidFill>
                <a:srgbClr val="141414"/>
              </a:solidFill>
              <a:effectLst/>
              <a:uLnTx/>
              <a:uFillTx/>
              <a:latin typeface="Barlow Medium"/>
              <a:ea typeface="+mn-ea"/>
              <a:cs typeface="+mn-cs"/>
            </a:endParaRPr>
          </a:p>
          <a:p>
            <a:pPr marL="0" marR="0" lvl="0" indent="0" algn="l" defTabSz="914400" rtl="0" eaLnBrk="1" fontAlgn="auto" latinLnBrk="0" hangingPunct="1">
              <a:lnSpc>
                <a:spcPts val="4343"/>
              </a:lnSpc>
              <a:spcBef>
                <a:spcPts val="0"/>
              </a:spcBef>
              <a:spcAft>
                <a:spcPts val="0"/>
              </a:spcAft>
              <a:buClrTx/>
              <a:buSzTx/>
              <a:buFontTx/>
              <a:buNone/>
              <a:tabLst/>
              <a:defRPr/>
            </a:pPr>
            <a:r>
              <a:rPr kumimoji="0" lang="fr-CA" sz="3102" b="0" i="0" u="none" strike="noStrike" kern="1200" cap="none" spc="0" normalizeH="0" baseline="0" noProof="0" dirty="0">
                <a:ln>
                  <a:noFill/>
                </a:ln>
                <a:solidFill>
                  <a:srgbClr val="141414"/>
                </a:solidFill>
                <a:effectLst/>
                <a:uLnTx/>
                <a:uFillTx/>
                <a:latin typeface="Barlow Medium"/>
                <a:ea typeface="+mn-ea"/>
                <a:cs typeface="+mn-cs"/>
              </a:rPr>
              <a:t>3 ) Remplir les 11 colonnes du fichier Excel avec les données à analyser en prenant soin de respecter les formats ci-dessous;</a:t>
            </a:r>
          </a:p>
          <a:p>
            <a:pPr marL="0" marR="0" lvl="0" indent="0" algn="ctr" defTabSz="914400" rtl="0" eaLnBrk="1" fontAlgn="auto" latinLnBrk="0" hangingPunct="1">
              <a:lnSpc>
                <a:spcPts val="4343"/>
              </a:lnSpc>
              <a:spcBef>
                <a:spcPts val="0"/>
              </a:spcBef>
              <a:spcAft>
                <a:spcPts val="0"/>
              </a:spcAft>
              <a:buClrTx/>
              <a:buSzTx/>
              <a:buFontTx/>
              <a:buNone/>
              <a:tabLst/>
              <a:defRPr/>
            </a:pPr>
            <a:endParaRPr kumimoji="0" lang="en-US" sz="3102" b="0" i="0" u="none" strike="noStrike" kern="1200" cap="none" spc="0" normalizeH="0" baseline="0" noProof="0" dirty="0">
              <a:ln>
                <a:noFill/>
              </a:ln>
              <a:solidFill>
                <a:srgbClr val="141414"/>
              </a:solidFill>
              <a:effectLst/>
              <a:uLnTx/>
              <a:uFillTx/>
              <a:latin typeface="Barlow Medium"/>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254814">
            <a:off x="-6586046" y="7275078"/>
            <a:ext cx="14973422" cy="6905702"/>
          </a:xfrm>
          <a:prstGeom prst="rect">
            <a:avLst/>
          </a:prstGeom>
        </p:spPr>
      </p:pic>
      <p:sp>
        <p:nvSpPr>
          <p:cNvPr id="3" name="TextBox 3"/>
          <p:cNvSpPr txBox="1"/>
          <p:nvPr/>
        </p:nvSpPr>
        <p:spPr>
          <a:xfrm>
            <a:off x="1107802" y="847725"/>
            <a:ext cx="12608570" cy="3152775"/>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ts val="0"/>
              </a:spcBef>
              <a:spcAft>
                <a:spcPts val="0"/>
              </a:spcAft>
              <a:buClrTx/>
              <a:buSzTx/>
              <a:buFontTx/>
              <a:buNone/>
              <a:tabLst/>
              <a:defRPr/>
            </a:pPr>
            <a:r>
              <a:rPr kumimoji="0" lang="en-US" sz="9000" b="0" i="0" u="none" strike="noStrike" kern="1200" cap="none" spc="0" normalizeH="0" baseline="0" noProof="0">
                <a:ln>
                  <a:noFill/>
                </a:ln>
                <a:solidFill>
                  <a:srgbClr val="141414"/>
                </a:solidFill>
                <a:effectLst/>
                <a:uLnTx/>
                <a:uFillTx/>
                <a:latin typeface="Barlow Bold Bold"/>
                <a:ea typeface="+mn-ea"/>
                <a:cs typeface="+mn-cs"/>
              </a:rPr>
              <a:t>IMPORTER LES DONNÉES</a:t>
            </a:r>
          </a:p>
          <a:p>
            <a:pPr marL="0" marR="0" lvl="0" indent="0" algn="ctr" defTabSz="914400" rtl="0" eaLnBrk="1" fontAlgn="auto" latinLnBrk="0" hangingPunct="1">
              <a:lnSpc>
                <a:spcPts val="12599"/>
              </a:lnSpc>
              <a:spcBef>
                <a:spcPts val="0"/>
              </a:spcBef>
              <a:spcAft>
                <a:spcPts val="0"/>
              </a:spcAft>
              <a:buClrTx/>
              <a:buSzTx/>
              <a:buFontTx/>
              <a:buNone/>
              <a:tabLst/>
              <a:defRPr/>
            </a:pPr>
            <a:endParaRPr kumimoji="0" lang="en-US" sz="9000" b="0" i="0" u="none" strike="noStrike" kern="1200" cap="none" spc="0" normalizeH="0" baseline="0" noProof="0">
              <a:ln>
                <a:noFill/>
              </a:ln>
              <a:solidFill>
                <a:srgbClr val="141414"/>
              </a:solidFill>
              <a:effectLst/>
              <a:uLnTx/>
              <a:uFillTx/>
              <a:latin typeface="Barlow Bold Bold"/>
              <a:ea typeface="+mn-ea"/>
              <a:cs typeface="+mn-cs"/>
            </a:endParaRPr>
          </a:p>
        </p:txBody>
      </p:sp>
      <p:sp>
        <p:nvSpPr>
          <p:cNvPr id="4" name="TextBox 4"/>
          <p:cNvSpPr txBox="1"/>
          <p:nvPr/>
        </p:nvSpPr>
        <p:spPr>
          <a:xfrm>
            <a:off x="2193791" y="2402432"/>
            <a:ext cx="16094209" cy="5950522"/>
          </a:xfrm>
          <a:prstGeom prst="rect">
            <a:avLst/>
          </a:prstGeom>
        </p:spPr>
        <p:txBody>
          <a:bodyPr lIns="0" tIns="0" rIns="0" bIns="0" rtlCol="0" anchor="t">
            <a:spAutoFit/>
          </a:bodyPr>
          <a:lstStyle/>
          <a:p>
            <a:pPr marL="0" marR="0" lvl="0" indent="0" algn="l" defTabSz="914400" rtl="0" eaLnBrk="1" fontAlgn="auto" latinLnBrk="0" hangingPunct="1">
              <a:lnSpc>
                <a:spcPts val="4343"/>
              </a:lnSpc>
              <a:spcBef>
                <a:spcPts val="0"/>
              </a:spcBef>
              <a:spcAft>
                <a:spcPts val="0"/>
              </a:spcAft>
              <a:buClrTx/>
              <a:buSzTx/>
              <a:buFontTx/>
              <a:buNone/>
              <a:tabLst/>
              <a:defRPr/>
            </a:pPr>
            <a:r>
              <a:rPr kumimoji="0" lang="fr-CA" sz="3102" b="0" i="0" u="none" strike="noStrike" kern="1200" cap="none" spc="0" normalizeH="0" baseline="0" noProof="0" dirty="0">
                <a:ln>
                  <a:noFill/>
                </a:ln>
                <a:solidFill>
                  <a:srgbClr val="141414"/>
                </a:solidFill>
                <a:effectLst/>
                <a:uLnTx/>
                <a:uFillTx/>
                <a:latin typeface="Barlow Medium"/>
                <a:ea typeface="+mn-ea"/>
                <a:cs typeface="+mn-cs"/>
              </a:rPr>
              <a:t>4.1 )  Ouvrir RStudio;</a:t>
            </a: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fr-CA" sz="3102" b="0" i="0" u="none" strike="noStrike" kern="1200" cap="none" spc="0" normalizeH="0" baseline="0" noProof="0" dirty="0">
              <a:ln>
                <a:noFill/>
              </a:ln>
              <a:solidFill>
                <a:srgbClr val="141414"/>
              </a:solidFill>
              <a:effectLst/>
              <a:uLnTx/>
              <a:uFillTx/>
              <a:latin typeface="Barlow Medium"/>
              <a:ea typeface="+mn-ea"/>
              <a:cs typeface="+mn-cs"/>
            </a:endParaRPr>
          </a:p>
          <a:p>
            <a:pPr marL="0" marR="0" lvl="0" indent="0" algn="l" defTabSz="914400" rtl="0" eaLnBrk="1" fontAlgn="auto" latinLnBrk="0" hangingPunct="1">
              <a:lnSpc>
                <a:spcPts val="4343"/>
              </a:lnSpc>
              <a:spcBef>
                <a:spcPts val="0"/>
              </a:spcBef>
              <a:spcAft>
                <a:spcPts val="0"/>
              </a:spcAft>
              <a:buClrTx/>
              <a:buSzTx/>
              <a:buFontTx/>
              <a:buNone/>
              <a:tabLst/>
              <a:defRPr/>
            </a:pPr>
            <a:r>
              <a:rPr kumimoji="0" lang="fr-CA" sz="3102" b="0" i="0" u="none" strike="noStrike" kern="1200" cap="none" spc="0" normalizeH="0" baseline="0" noProof="0" dirty="0">
                <a:ln>
                  <a:noFill/>
                </a:ln>
                <a:solidFill>
                  <a:srgbClr val="141414"/>
                </a:solidFill>
                <a:effectLst/>
                <a:uLnTx/>
                <a:uFillTx/>
                <a:latin typeface="Barlow Medium"/>
                <a:ea typeface="+mn-ea"/>
                <a:cs typeface="+mn-cs"/>
              </a:rPr>
              <a:t>4.2 )  Trouver le dossier « AEMQ »;</a:t>
            </a: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fr-CA" sz="3102" b="0" i="0" u="none" strike="noStrike" kern="1200" cap="none" spc="0" normalizeH="0" baseline="0" noProof="0" dirty="0">
              <a:ln>
                <a:noFill/>
              </a:ln>
              <a:solidFill>
                <a:srgbClr val="141414"/>
              </a:solidFill>
              <a:effectLst/>
              <a:uLnTx/>
              <a:uFillTx/>
              <a:latin typeface="Barlow Medium"/>
              <a:ea typeface="+mn-ea"/>
              <a:cs typeface="+mn-cs"/>
            </a:endParaRPr>
          </a:p>
          <a:p>
            <a:pPr marL="0" marR="0" lvl="0" indent="0" algn="l" defTabSz="914400" rtl="0" eaLnBrk="1" fontAlgn="auto" latinLnBrk="0" hangingPunct="1">
              <a:lnSpc>
                <a:spcPts val="4343"/>
              </a:lnSpc>
              <a:spcBef>
                <a:spcPts val="0"/>
              </a:spcBef>
              <a:spcAft>
                <a:spcPts val="0"/>
              </a:spcAft>
              <a:buClrTx/>
              <a:buSzTx/>
              <a:buFontTx/>
              <a:buNone/>
              <a:tabLst/>
              <a:defRPr/>
            </a:pPr>
            <a:r>
              <a:rPr kumimoji="0" lang="fr-CA" sz="3102" b="0" i="0" u="none" strike="noStrike" kern="1200" cap="none" spc="0" normalizeH="0" baseline="0" noProof="0" dirty="0">
                <a:ln>
                  <a:noFill/>
                </a:ln>
                <a:solidFill>
                  <a:srgbClr val="141414"/>
                </a:solidFill>
                <a:effectLst/>
                <a:uLnTx/>
                <a:uFillTx/>
                <a:latin typeface="Barlow Medium"/>
                <a:ea typeface="+mn-ea"/>
                <a:cs typeface="+mn-cs"/>
              </a:rPr>
              <a:t>4.3 )  Cliquer sur « script.R »;</a:t>
            </a: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fr-CA" sz="3102" b="0" i="0" u="none" strike="noStrike" kern="1200" cap="none" spc="0" normalizeH="0" baseline="0" noProof="0" dirty="0">
              <a:ln>
                <a:noFill/>
              </a:ln>
              <a:solidFill>
                <a:srgbClr val="141414"/>
              </a:solidFill>
              <a:effectLst/>
              <a:uLnTx/>
              <a:uFillTx/>
              <a:latin typeface="Barlow Medium"/>
              <a:ea typeface="+mn-ea"/>
              <a:cs typeface="+mn-cs"/>
            </a:endParaRPr>
          </a:p>
          <a:p>
            <a:pPr marL="0" marR="0" lvl="0" indent="0" algn="l" defTabSz="914400" rtl="0" eaLnBrk="1" fontAlgn="auto" latinLnBrk="0" hangingPunct="1">
              <a:lnSpc>
                <a:spcPts val="4343"/>
              </a:lnSpc>
              <a:spcBef>
                <a:spcPts val="0"/>
              </a:spcBef>
              <a:spcAft>
                <a:spcPts val="0"/>
              </a:spcAft>
              <a:buClrTx/>
              <a:buSzTx/>
              <a:buFontTx/>
              <a:buNone/>
              <a:tabLst/>
              <a:defRPr/>
            </a:pPr>
            <a:r>
              <a:rPr kumimoji="0" lang="fr-CA" sz="3102" b="0" i="0" u="none" strike="noStrike" kern="1200" cap="none" spc="0" normalizeH="0" baseline="0" noProof="0" dirty="0">
                <a:ln>
                  <a:noFill/>
                </a:ln>
                <a:solidFill>
                  <a:srgbClr val="141414"/>
                </a:solidFill>
                <a:effectLst/>
                <a:uLnTx/>
                <a:uFillTx/>
                <a:latin typeface="Barlow Medium"/>
                <a:ea typeface="+mn-ea"/>
                <a:cs typeface="+mn-cs"/>
              </a:rPr>
              <a:t>4.4 )  Modifier le répertoire de l’étape #2;</a:t>
            </a: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fr-CA" sz="3102" b="0" i="0" u="none" strike="noStrike" kern="1200" cap="none" spc="0" normalizeH="0" baseline="0" noProof="0" dirty="0">
              <a:ln>
                <a:noFill/>
              </a:ln>
              <a:solidFill>
                <a:srgbClr val="141414"/>
              </a:solidFill>
              <a:effectLst/>
              <a:uLnTx/>
              <a:uFillTx/>
              <a:latin typeface="Barlow Medium"/>
              <a:ea typeface="+mn-ea"/>
              <a:cs typeface="+mn-cs"/>
            </a:endParaRPr>
          </a:p>
          <a:p>
            <a:pPr marL="0" marR="0" lvl="0" indent="0" algn="l" defTabSz="914400" rtl="0" eaLnBrk="1" fontAlgn="auto" latinLnBrk="0" hangingPunct="1">
              <a:lnSpc>
                <a:spcPts val="4343"/>
              </a:lnSpc>
              <a:spcBef>
                <a:spcPts val="0"/>
              </a:spcBef>
              <a:spcAft>
                <a:spcPts val="0"/>
              </a:spcAft>
              <a:buClrTx/>
              <a:buSzTx/>
              <a:buFontTx/>
              <a:buNone/>
              <a:tabLst/>
              <a:defRPr/>
            </a:pPr>
            <a:r>
              <a:rPr kumimoji="0" lang="fr-CA" sz="3102" b="0" i="0" u="none" strike="noStrike" kern="1200" cap="none" spc="0" normalizeH="0" baseline="0" noProof="0" dirty="0">
                <a:ln>
                  <a:noFill/>
                </a:ln>
                <a:solidFill>
                  <a:srgbClr val="141414"/>
                </a:solidFill>
                <a:effectLst/>
                <a:uLnTx/>
                <a:uFillTx/>
                <a:latin typeface="Barlow Medium"/>
                <a:ea typeface="+mn-ea"/>
                <a:cs typeface="+mn-cs"/>
              </a:rPr>
              <a:t>4.5 )  Sélectionner les étapes #1, #2 et #3 de ce script,  puis cliquez sur « Run ».</a:t>
            </a: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en-US" sz="3102" b="0" i="0" u="none" strike="noStrike" kern="1200" cap="none" spc="0" normalizeH="0" baseline="0" noProof="0" dirty="0">
              <a:ln>
                <a:noFill/>
              </a:ln>
              <a:solidFill>
                <a:srgbClr val="141414"/>
              </a:solidFill>
              <a:effectLst/>
              <a:uLnTx/>
              <a:uFillTx/>
              <a:latin typeface="Barlow Medium"/>
              <a:ea typeface="+mn-ea"/>
              <a:cs typeface="+mn-cs"/>
            </a:endParaRPr>
          </a:p>
          <a:p>
            <a:pPr marL="0" marR="0" lvl="0" indent="0" algn="ctr" defTabSz="914400" rtl="0" eaLnBrk="1" fontAlgn="auto" latinLnBrk="0" hangingPunct="1">
              <a:lnSpc>
                <a:spcPts val="4343"/>
              </a:lnSpc>
              <a:spcBef>
                <a:spcPts val="0"/>
              </a:spcBef>
              <a:spcAft>
                <a:spcPts val="0"/>
              </a:spcAft>
              <a:buClrTx/>
              <a:buSzTx/>
              <a:buFontTx/>
              <a:buNone/>
              <a:tabLst/>
              <a:defRPr/>
            </a:pPr>
            <a:endParaRPr kumimoji="0" lang="en-US" sz="3102" b="0" i="0" u="none" strike="noStrike" kern="1200" cap="none" spc="0" normalizeH="0" baseline="0" noProof="0" dirty="0">
              <a:ln>
                <a:noFill/>
              </a:ln>
              <a:solidFill>
                <a:srgbClr val="141414"/>
              </a:solidFill>
              <a:effectLst/>
              <a:uLnTx/>
              <a:uFillTx/>
              <a:latin typeface="Barlow Medium"/>
              <a:ea typeface="+mn-ea"/>
              <a:cs typeface="+mn-cs"/>
            </a:endParaRPr>
          </a:p>
        </p:txBody>
      </p:sp>
      <p:pic>
        <p:nvPicPr>
          <p:cNvPr id="5" name="Picture 5"/>
          <p:cNvPicPr>
            <a:picLocks noChangeAspect="1"/>
          </p:cNvPicPr>
          <p:nvPr/>
        </p:nvPicPr>
        <p:blipFill>
          <a:blip r:embed="rId5"/>
          <a:srcRect/>
          <a:stretch>
            <a:fillRect/>
          </a:stretch>
        </p:blipFill>
        <p:spPr>
          <a:xfrm>
            <a:off x="4283539" y="7356192"/>
            <a:ext cx="9720922" cy="2550539"/>
          </a:xfrm>
          <a:prstGeom prst="rect">
            <a:avLst/>
          </a:prstGeom>
        </p:spPr>
      </p:pic>
      <p:grpSp>
        <p:nvGrpSpPr>
          <p:cNvPr id="6" name="Group 6"/>
          <p:cNvGrpSpPr/>
          <p:nvPr/>
        </p:nvGrpSpPr>
        <p:grpSpPr>
          <a:xfrm>
            <a:off x="12232638" y="8753587"/>
            <a:ext cx="5026662" cy="480901"/>
            <a:chOff x="0" y="-76200"/>
            <a:chExt cx="6702215" cy="641201"/>
          </a:xfrm>
        </p:grpSpPr>
        <p:sp>
          <p:nvSpPr>
            <p:cNvPr id="7" name="TextBox 7"/>
            <p:cNvSpPr txBox="1"/>
            <p:nvPr/>
          </p:nvSpPr>
          <p:spPr>
            <a:xfrm>
              <a:off x="0" y="125911"/>
              <a:ext cx="5193339" cy="380268"/>
            </a:xfrm>
            <a:prstGeom prst="rect">
              <a:avLst/>
            </a:prstGeom>
          </p:spPr>
          <p:txBody>
            <a:bodyPr lIns="0" tIns="0" rIns="0" bIns="0" rtlCol="0" anchor="t">
              <a:spAutoFit/>
            </a:bodyPr>
            <a:lstStyle/>
            <a:p>
              <a:pPr marL="0" marR="0" lvl="0" indent="0" algn="r" defTabSz="914400" rtl="0" eaLnBrk="1" fontAlgn="auto" latinLnBrk="0" hangingPunct="1">
                <a:lnSpc>
                  <a:spcPts val="2476"/>
                </a:lnSpc>
                <a:spcBef>
                  <a:spcPct val="0"/>
                </a:spcBef>
                <a:spcAft>
                  <a:spcPts val="0"/>
                </a:spcAft>
                <a:buClrTx/>
                <a:buSzTx/>
                <a:buFontTx/>
                <a:buNone/>
                <a:tabLst/>
                <a:defRPr/>
              </a:pPr>
              <a:r>
                <a:rPr kumimoji="0" lang="en-US" sz="1769" b="0" i="0" u="none" strike="noStrike" kern="1200" cap="none" spc="35" normalizeH="0" baseline="0" noProof="0">
                  <a:ln>
                    <a:noFill/>
                  </a:ln>
                  <a:solidFill>
                    <a:srgbClr val="141414"/>
                  </a:solidFill>
                  <a:effectLst/>
                  <a:uLnTx/>
                  <a:uFillTx/>
                  <a:latin typeface="Barlow Medium"/>
                  <a:ea typeface="+mn-ea"/>
                  <a:cs typeface="+mn-cs"/>
                </a:rPr>
                <a:t>REBONDIR</a:t>
              </a:r>
            </a:p>
          </p:txBody>
        </p:sp>
        <p:sp>
          <p:nvSpPr>
            <p:cNvPr id="8" name="TextBox 8"/>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33</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5206" t="2756" b="2756"/>
          <a:stretch>
            <a:fillRect/>
          </a:stretch>
        </p:blipFill>
        <p:spPr>
          <a:xfrm>
            <a:off x="1028700" y="4341894"/>
            <a:ext cx="9412060" cy="5356098"/>
          </a:xfrm>
          <a:prstGeom prst="rect">
            <a:avLst/>
          </a:prstGeom>
        </p:spPr>
      </p:pic>
      <p:grpSp>
        <p:nvGrpSpPr>
          <p:cNvPr id="3" name="Group 3"/>
          <p:cNvGrpSpPr/>
          <p:nvPr/>
        </p:nvGrpSpPr>
        <p:grpSpPr>
          <a:xfrm>
            <a:off x="12232638" y="8753587"/>
            <a:ext cx="5026662" cy="480901"/>
            <a:chOff x="0" y="-76200"/>
            <a:chExt cx="6702215" cy="641201"/>
          </a:xfrm>
        </p:grpSpPr>
        <p:sp>
          <p:nvSpPr>
            <p:cNvPr id="4" name="TextBox 4"/>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5" name="TextBox 5"/>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34</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6" name="TextBox 6"/>
          <p:cNvSpPr txBox="1"/>
          <p:nvPr/>
        </p:nvSpPr>
        <p:spPr>
          <a:xfrm>
            <a:off x="1028700" y="946662"/>
            <a:ext cx="10229648" cy="3344546"/>
          </a:xfrm>
          <a:prstGeom prst="rect">
            <a:avLst/>
          </a:prstGeom>
        </p:spPr>
        <p:txBody>
          <a:bodyPr lIns="0" tIns="0" rIns="0" bIns="0" rtlCol="0" anchor="t">
            <a:spAutoFit/>
          </a:bodyPr>
          <a:lstStyle/>
          <a:p>
            <a:pPr marL="0" marR="0" lvl="0" indent="0" algn="l" defTabSz="914400" rtl="0" eaLnBrk="1" fontAlgn="auto" latinLnBrk="0" hangingPunct="1">
              <a:lnSpc>
                <a:spcPts val="8675"/>
              </a:lnSpc>
              <a:spcBef>
                <a:spcPts val="0"/>
              </a:spcBef>
              <a:spcAft>
                <a:spcPts val="0"/>
              </a:spcAft>
              <a:buClrTx/>
              <a:buSzTx/>
              <a:buFontTx/>
              <a:buNone/>
              <a:tabLst/>
              <a:defRPr/>
            </a:pPr>
            <a:r>
              <a:rPr kumimoji="0" lang="en-US" sz="8675" b="0" i="0" u="none" strike="noStrike" kern="1200" cap="none" spc="0" normalizeH="0" baseline="0" noProof="0">
                <a:ln>
                  <a:noFill/>
                </a:ln>
                <a:solidFill>
                  <a:srgbClr val="141414"/>
                </a:solidFill>
                <a:effectLst/>
                <a:uLnTx/>
                <a:uFillTx/>
                <a:latin typeface="Barlow Bold Bold"/>
                <a:ea typeface="+mn-ea"/>
                <a:cs typeface="+mn-cs"/>
              </a:rPr>
              <a:t>Analyse descriptive des données</a:t>
            </a:r>
          </a:p>
          <a:p>
            <a:pPr marL="0" marR="0" lvl="0" indent="0" algn="l" defTabSz="914400" rtl="0" eaLnBrk="1" fontAlgn="auto" latinLnBrk="0" hangingPunct="1">
              <a:lnSpc>
                <a:spcPts val="8675"/>
              </a:lnSpc>
              <a:spcBef>
                <a:spcPct val="0"/>
              </a:spcBef>
              <a:spcAft>
                <a:spcPts val="0"/>
              </a:spcAft>
              <a:buClrTx/>
              <a:buSzTx/>
              <a:buFontTx/>
              <a:buNone/>
              <a:tabLst/>
              <a:defRPr/>
            </a:pPr>
            <a:endParaRPr kumimoji="0" lang="en-US" sz="8675" b="0" i="0" u="none" strike="noStrike" kern="1200" cap="none" spc="0" normalizeH="0" baseline="0" noProof="0">
              <a:ln>
                <a:noFill/>
              </a:ln>
              <a:solidFill>
                <a:srgbClr val="141414"/>
              </a:solidFill>
              <a:effectLst/>
              <a:uLnTx/>
              <a:uFillTx/>
              <a:latin typeface="Barlow Bold Bold"/>
              <a:ea typeface="+mn-ea"/>
              <a:cs typeface="+mn-cs"/>
            </a:endParaRPr>
          </a:p>
        </p:txBody>
      </p:sp>
      <p:sp>
        <p:nvSpPr>
          <p:cNvPr id="7" name="TextBox 7"/>
          <p:cNvSpPr txBox="1"/>
          <p:nvPr/>
        </p:nvSpPr>
        <p:spPr>
          <a:xfrm>
            <a:off x="10694216" y="2010294"/>
            <a:ext cx="3480941" cy="896620"/>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a:ln>
                  <a:noFill/>
                </a:ln>
                <a:solidFill>
                  <a:srgbClr val="141414"/>
                </a:solidFill>
                <a:effectLst/>
                <a:uLnTx/>
                <a:uFillTx/>
                <a:latin typeface="Barlow Medium Bold"/>
                <a:ea typeface="+mn-ea"/>
                <a:cs typeface="+mn-cs"/>
              </a:rPr>
              <a:t>BUTS VISÉS</a:t>
            </a:r>
          </a:p>
        </p:txBody>
      </p:sp>
      <p:sp>
        <p:nvSpPr>
          <p:cNvPr id="8" name="TextBox 8"/>
          <p:cNvSpPr txBox="1"/>
          <p:nvPr/>
        </p:nvSpPr>
        <p:spPr>
          <a:xfrm>
            <a:off x="10790657" y="3367322"/>
            <a:ext cx="6208943" cy="4757071"/>
          </a:xfrm>
          <a:prstGeom prst="rect">
            <a:avLst/>
          </a:prstGeom>
        </p:spPr>
        <p:txBody>
          <a:bodyPr lIns="0" tIns="0" rIns="0" bIns="0" rtlCol="0" anchor="t">
            <a:spAutoFit/>
          </a:bodyPr>
          <a:lstStyle/>
          <a:p>
            <a:pPr marL="723138" marR="0" lvl="1" indent="-361569" algn="l" defTabSz="914400" rtl="0" eaLnBrk="1" fontAlgn="auto" latinLnBrk="0" hangingPunct="1">
              <a:lnSpc>
                <a:spcPts val="4689"/>
              </a:lnSpc>
              <a:spcBef>
                <a:spcPts val="0"/>
              </a:spcBef>
              <a:spcAft>
                <a:spcPts val="0"/>
              </a:spcAft>
              <a:buClrTx/>
              <a:buSzTx/>
              <a:buFont typeface="Arial"/>
              <a:buChar char="•"/>
              <a:tabLst/>
              <a:defRPr/>
            </a:pPr>
            <a:r>
              <a:rPr kumimoji="0" lang="fr-CA" sz="3349" b="0" i="0" u="none" strike="noStrike" kern="1200" cap="none" spc="66" normalizeH="0" baseline="0" noProof="0" dirty="0">
                <a:ln>
                  <a:noFill/>
                </a:ln>
                <a:solidFill>
                  <a:srgbClr val="141414"/>
                </a:solidFill>
                <a:effectLst/>
                <a:uLnTx/>
                <a:uFillTx/>
                <a:latin typeface="Barlow Medium"/>
                <a:ea typeface="+mn-ea"/>
                <a:cs typeface="+mn-cs"/>
              </a:rPr>
              <a:t>Identifier et retirer les valeurs impossibles et aberrantes; </a:t>
            </a:r>
          </a:p>
          <a:p>
            <a:pPr marL="723138" marR="0" lvl="1" indent="-361569" algn="l" defTabSz="914400" rtl="0" eaLnBrk="1" fontAlgn="auto" latinLnBrk="0" hangingPunct="1">
              <a:lnSpc>
                <a:spcPts val="4689"/>
              </a:lnSpc>
              <a:spcBef>
                <a:spcPts val="0"/>
              </a:spcBef>
              <a:spcAft>
                <a:spcPts val="0"/>
              </a:spcAft>
              <a:buClrTx/>
              <a:buSzTx/>
              <a:buFont typeface="Arial"/>
              <a:buChar char="•"/>
              <a:tabLst/>
              <a:defRPr/>
            </a:pPr>
            <a:r>
              <a:rPr kumimoji="0" lang="fr-CA" sz="3349" b="0" i="0" u="none" strike="noStrike" kern="1200" cap="none" spc="23" normalizeH="0" baseline="0" noProof="0" dirty="0">
                <a:ln>
                  <a:noFill/>
                </a:ln>
                <a:solidFill>
                  <a:srgbClr val="141414"/>
                </a:solidFill>
                <a:effectLst/>
                <a:uLnTx/>
                <a:uFillTx/>
                <a:latin typeface="Barlow Medium"/>
                <a:ea typeface="+mn-ea"/>
                <a:cs typeface="+mn-cs"/>
              </a:rPr>
              <a:t>Comprendre davantage les données à analyser;</a:t>
            </a:r>
          </a:p>
          <a:p>
            <a:pPr marL="723138" marR="0" lvl="1" indent="-361569" algn="l" defTabSz="914400" rtl="0" eaLnBrk="1" fontAlgn="auto" latinLnBrk="0" hangingPunct="1">
              <a:lnSpc>
                <a:spcPts val="4689"/>
              </a:lnSpc>
              <a:spcBef>
                <a:spcPts val="0"/>
              </a:spcBef>
              <a:spcAft>
                <a:spcPts val="0"/>
              </a:spcAft>
              <a:buClrTx/>
              <a:buSzTx/>
              <a:buFont typeface="Arial"/>
              <a:buChar char="•"/>
              <a:tabLst/>
              <a:defRPr/>
            </a:pPr>
            <a:r>
              <a:rPr kumimoji="0" lang="fr-CA" sz="3349" b="0" i="0" u="none" strike="noStrike" kern="1200" cap="none" spc="23" normalizeH="0" baseline="0" noProof="0" dirty="0">
                <a:ln>
                  <a:noFill/>
                </a:ln>
                <a:solidFill>
                  <a:srgbClr val="141414"/>
                </a:solidFill>
                <a:effectLst/>
                <a:uLnTx/>
                <a:uFillTx/>
                <a:latin typeface="Barlow Medium"/>
                <a:ea typeface="+mn-ea"/>
                <a:cs typeface="+mn-cs"/>
              </a:rPr>
              <a:t>Transformer des variables au besoin.</a:t>
            </a:r>
          </a:p>
          <a:p>
            <a:pPr marL="0" marR="0" lvl="0" indent="0" algn="ctr" defTabSz="914400" rtl="0" eaLnBrk="1" fontAlgn="auto" latinLnBrk="0" hangingPunct="1">
              <a:lnSpc>
                <a:spcPts val="4689"/>
              </a:lnSpc>
              <a:spcBef>
                <a:spcPts val="0"/>
              </a:spcBef>
              <a:spcAft>
                <a:spcPts val="0"/>
              </a:spcAft>
              <a:buClrTx/>
              <a:buSzTx/>
              <a:buFontTx/>
              <a:buNone/>
              <a:tabLst/>
              <a:defRPr/>
            </a:pPr>
            <a:endParaRPr kumimoji="0" lang="en-US" sz="3349" b="0" i="0" u="none" strike="noStrike" kern="1200" cap="none" spc="23" normalizeH="0" baseline="0" noProof="0" dirty="0">
              <a:ln>
                <a:noFill/>
              </a:ln>
              <a:solidFill>
                <a:srgbClr val="141414"/>
              </a:solidFill>
              <a:effectLst/>
              <a:uLnTx/>
              <a:uFillTx/>
              <a:latin typeface="Barlow Medium"/>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254814">
            <a:off x="-6586046" y="7275078"/>
            <a:ext cx="14973422" cy="6905702"/>
          </a:xfrm>
          <a:prstGeom prst="rect">
            <a:avLst/>
          </a:prstGeom>
        </p:spPr>
      </p:pic>
      <p:pic>
        <p:nvPicPr>
          <p:cNvPr id="3" name="Picture 3"/>
          <p:cNvPicPr>
            <a:picLocks noChangeAspect="1"/>
          </p:cNvPicPr>
          <p:nvPr/>
        </p:nvPicPr>
        <p:blipFill>
          <a:blip r:embed="rId5"/>
          <a:srcRect/>
          <a:stretch>
            <a:fillRect/>
          </a:stretch>
        </p:blipFill>
        <p:spPr>
          <a:xfrm>
            <a:off x="3198213" y="3355694"/>
            <a:ext cx="11891573" cy="5265423"/>
          </a:xfrm>
          <a:prstGeom prst="rect">
            <a:avLst/>
          </a:prstGeom>
        </p:spPr>
      </p:pic>
      <p:sp>
        <p:nvSpPr>
          <p:cNvPr id="4" name="TextBox 4"/>
          <p:cNvSpPr txBox="1"/>
          <p:nvPr/>
        </p:nvSpPr>
        <p:spPr>
          <a:xfrm>
            <a:off x="2478881" y="847725"/>
            <a:ext cx="9866412" cy="3152775"/>
          </a:xfrm>
          <a:prstGeom prst="rect">
            <a:avLst/>
          </a:prstGeom>
        </p:spPr>
        <p:txBody>
          <a:bodyPr lIns="0" tIns="0" rIns="0" bIns="0" rtlCol="0" anchor="t">
            <a:spAutoFit/>
          </a:bodyPr>
          <a:lstStyle/>
          <a:p>
            <a:pPr marL="0" marR="0" lvl="0" indent="0" algn="ctr" defTabSz="914400" rtl="0" eaLnBrk="1" fontAlgn="auto" latinLnBrk="0" hangingPunct="1">
              <a:lnSpc>
                <a:spcPts val="12599"/>
              </a:lnSpc>
              <a:spcBef>
                <a:spcPts val="0"/>
              </a:spcBef>
              <a:spcAft>
                <a:spcPts val="0"/>
              </a:spcAft>
              <a:buClrTx/>
              <a:buSzTx/>
              <a:buFontTx/>
              <a:buNone/>
              <a:tabLst/>
              <a:defRPr/>
            </a:pPr>
            <a:r>
              <a:rPr kumimoji="0" lang="en-US" sz="9000" b="0" i="0" u="none" strike="noStrike" kern="1200" cap="none" spc="0" normalizeH="0" baseline="0" noProof="0">
                <a:ln>
                  <a:noFill/>
                </a:ln>
                <a:solidFill>
                  <a:srgbClr val="141414"/>
                </a:solidFill>
                <a:effectLst/>
                <a:uLnTx/>
                <a:uFillTx/>
                <a:latin typeface="Barlow Bold Bold"/>
                <a:ea typeface="+mn-ea"/>
                <a:cs typeface="+mn-cs"/>
              </a:rPr>
              <a:t>EXÉCUTER LA PISA</a:t>
            </a:r>
          </a:p>
          <a:p>
            <a:pPr marL="0" marR="0" lvl="0" indent="0" algn="ctr" defTabSz="914400" rtl="0" eaLnBrk="1" fontAlgn="auto" latinLnBrk="0" hangingPunct="1">
              <a:lnSpc>
                <a:spcPts val="12599"/>
              </a:lnSpc>
              <a:spcBef>
                <a:spcPts val="0"/>
              </a:spcBef>
              <a:spcAft>
                <a:spcPts val="0"/>
              </a:spcAft>
              <a:buClrTx/>
              <a:buSzTx/>
              <a:buFontTx/>
              <a:buNone/>
              <a:tabLst/>
              <a:defRPr/>
            </a:pPr>
            <a:endParaRPr kumimoji="0" lang="en-US" sz="9000" b="0" i="0" u="none" strike="noStrike" kern="1200" cap="none" spc="0" normalizeH="0" baseline="0" noProof="0">
              <a:ln>
                <a:noFill/>
              </a:ln>
              <a:solidFill>
                <a:srgbClr val="141414"/>
              </a:solidFill>
              <a:effectLst/>
              <a:uLnTx/>
              <a:uFillTx/>
              <a:latin typeface="Barlow Bold Bold"/>
              <a:ea typeface="+mn-ea"/>
              <a:cs typeface="+mn-cs"/>
            </a:endParaRPr>
          </a:p>
        </p:txBody>
      </p:sp>
      <p:sp>
        <p:nvSpPr>
          <p:cNvPr id="5" name="TextBox 5"/>
          <p:cNvSpPr txBox="1"/>
          <p:nvPr/>
        </p:nvSpPr>
        <p:spPr>
          <a:xfrm>
            <a:off x="2193791" y="2402432"/>
            <a:ext cx="16094209" cy="2150047"/>
          </a:xfrm>
          <a:prstGeom prst="rect">
            <a:avLst/>
          </a:prstGeom>
        </p:spPr>
        <p:txBody>
          <a:bodyPr lIns="0" tIns="0" rIns="0" bIns="0" rtlCol="0" anchor="t">
            <a:spAutoFit/>
          </a:bodyPr>
          <a:lstStyle/>
          <a:p>
            <a:pPr marL="0" marR="0" lvl="0" indent="0" algn="l" defTabSz="914400" rtl="0" eaLnBrk="1" fontAlgn="auto" latinLnBrk="0" hangingPunct="1">
              <a:lnSpc>
                <a:spcPts val="4343"/>
              </a:lnSpc>
              <a:spcBef>
                <a:spcPts val="0"/>
              </a:spcBef>
              <a:spcAft>
                <a:spcPts val="0"/>
              </a:spcAft>
              <a:buClrTx/>
              <a:buSzTx/>
              <a:buFontTx/>
              <a:buNone/>
              <a:tabLst/>
              <a:defRPr/>
            </a:pPr>
            <a:r>
              <a:rPr kumimoji="0" lang="en-US" sz="3102" b="0" i="0" u="none" strike="noStrike" kern="1200" cap="none" spc="0" normalizeH="0" baseline="0" noProof="0" dirty="0">
                <a:ln>
                  <a:noFill/>
                </a:ln>
                <a:solidFill>
                  <a:srgbClr val="141414"/>
                </a:solidFill>
                <a:effectLst/>
                <a:uLnTx/>
                <a:uFillTx/>
                <a:latin typeface="Barlow Medium Bold"/>
                <a:ea typeface="+mn-ea"/>
                <a:cs typeface="+mn-cs"/>
              </a:rPr>
              <a:t>5 ) SÉLECTIONNER L’ÉTAPE #4, PUIS  CLIQUEZ SUR « RUN ».</a:t>
            </a: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en-US" sz="3102" b="0" i="0" u="none" strike="noStrike" kern="1200" cap="none" spc="0" normalizeH="0" baseline="0" noProof="0" dirty="0">
              <a:ln>
                <a:noFill/>
              </a:ln>
              <a:solidFill>
                <a:srgbClr val="141414"/>
              </a:solidFill>
              <a:effectLst/>
              <a:uLnTx/>
              <a:uFillTx/>
              <a:latin typeface="Barlow Medium Bold"/>
              <a:ea typeface="+mn-ea"/>
              <a:cs typeface="+mn-cs"/>
            </a:endParaRP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en-US" sz="3102" b="0" i="0" u="none" strike="noStrike" kern="1200" cap="none" spc="0" normalizeH="0" baseline="0" noProof="0" dirty="0">
              <a:ln>
                <a:noFill/>
              </a:ln>
              <a:solidFill>
                <a:srgbClr val="141414"/>
              </a:solidFill>
              <a:effectLst/>
              <a:uLnTx/>
              <a:uFillTx/>
              <a:latin typeface="Barlow Medium Bold"/>
              <a:ea typeface="+mn-ea"/>
              <a:cs typeface="+mn-cs"/>
            </a:endParaRPr>
          </a:p>
          <a:p>
            <a:pPr marL="0" marR="0" lvl="0" indent="0" algn="ctr" defTabSz="914400" rtl="0" eaLnBrk="1" fontAlgn="auto" latinLnBrk="0" hangingPunct="1">
              <a:lnSpc>
                <a:spcPts val="4343"/>
              </a:lnSpc>
              <a:spcBef>
                <a:spcPts val="0"/>
              </a:spcBef>
              <a:spcAft>
                <a:spcPts val="0"/>
              </a:spcAft>
              <a:buClrTx/>
              <a:buSzTx/>
              <a:buFontTx/>
              <a:buNone/>
              <a:tabLst/>
              <a:defRPr/>
            </a:pPr>
            <a:endParaRPr kumimoji="0" lang="en-US" sz="3102" b="0" i="0" u="none" strike="noStrike" kern="1200" cap="none" spc="0" normalizeH="0" baseline="0" noProof="0" dirty="0">
              <a:ln>
                <a:noFill/>
              </a:ln>
              <a:solidFill>
                <a:srgbClr val="141414"/>
              </a:solidFill>
              <a:effectLst/>
              <a:uLnTx/>
              <a:uFillTx/>
              <a:latin typeface="Barlow Medium Bold"/>
              <a:ea typeface="+mn-ea"/>
              <a:cs typeface="+mn-cs"/>
            </a:endParaRPr>
          </a:p>
        </p:txBody>
      </p:sp>
      <p:grpSp>
        <p:nvGrpSpPr>
          <p:cNvPr id="6" name="Group 6"/>
          <p:cNvGrpSpPr/>
          <p:nvPr/>
        </p:nvGrpSpPr>
        <p:grpSpPr>
          <a:xfrm>
            <a:off x="12232638" y="8753587"/>
            <a:ext cx="5026662" cy="480901"/>
            <a:chOff x="0" y="-76200"/>
            <a:chExt cx="6702215" cy="641201"/>
          </a:xfrm>
        </p:grpSpPr>
        <p:sp>
          <p:nvSpPr>
            <p:cNvPr id="7" name="TextBox 7"/>
            <p:cNvSpPr txBox="1"/>
            <p:nvPr/>
          </p:nvSpPr>
          <p:spPr>
            <a:xfrm>
              <a:off x="0" y="125911"/>
              <a:ext cx="5193339" cy="380268"/>
            </a:xfrm>
            <a:prstGeom prst="rect">
              <a:avLst/>
            </a:prstGeom>
          </p:spPr>
          <p:txBody>
            <a:bodyPr lIns="0" tIns="0" rIns="0" bIns="0" rtlCol="0" anchor="t">
              <a:spAutoFit/>
            </a:bodyPr>
            <a:lstStyle/>
            <a:p>
              <a:pPr marL="0" marR="0" lvl="0" indent="0" algn="r" defTabSz="914400" rtl="0" eaLnBrk="1" fontAlgn="auto" latinLnBrk="0" hangingPunct="1">
                <a:lnSpc>
                  <a:spcPts val="2476"/>
                </a:lnSpc>
                <a:spcBef>
                  <a:spcPct val="0"/>
                </a:spcBef>
                <a:spcAft>
                  <a:spcPts val="0"/>
                </a:spcAft>
                <a:buClrTx/>
                <a:buSzTx/>
                <a:buFontTx/>
                <a:buNone/>
                <a:tabLst/>
                <a:defRPr/>
              </a:pPr>
              <a:r>
                <a:rPr kumimoji="0" lang="en-US" sz="1769" b="0" i="0" u="none" strike="noStrike" kern="1200" cap="none" spc="35" normalizeH="0" baseline="0" noProof="0">
                  <a:ln>
                    <a:noFill/>
                  </a:ln>
                  <a:solidFill>
                    <a:srgbClr val="141414"/>
                  </a:solidFill>
                  <a:effectLst/>
                  <a:uLnTx/>
                  <a:uFillTx/>
                  <a:latin typeface="Barlow Medium"/>
                  <a:ea typeface="+mn-ea"/>
                  <a:cs typeface="+mn-cs"/>
                </a:rPr>
                <a:t>REBONDIR</a:t>
              </a:r>
            </a:p>
          </p:txBody>
        </p:sp>
        <p:sp>
          <p:nvSpPr>
            <p:cNvPr id="8" name="TextBox 8"/>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35</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588090" y="834375"/>
            <a:ext cx="14947310" cy="859210"/>
          </a:xfrm>
          <a:prstGeom prst="rect">
            <a:avLst/>
          </a:prstGeom>
        </p:spPr>
        <p:txBody>
          <a:bodyPr wrap="square" lIns="0" tIns="0" rIns="0" bIns="0" rtlCol="0" anchor="t">
            <a:spAutoFit/>
          </a:bodyPr>
          <a:lstStyle/>
          <a:p>
            <a:pPr marL="0" marR="0" lvl="0" indent="0" algn="l" defTabSz="914400" rtl="0" eaLnBrk="1" fontAlgn="auto" latinLnBrk="0" hangingPunct="1">
              <a:lnSpc>
                <a:spcPts val="6719"/>
              </a:lnSpc>
              <a:spcBef>
                <a:spcPct val="0"/>
              </a:spcBef>
              <a:spcAft>
                <a:spcPts val="0"/>
              </a:spcAft>
              <a:buClrTx/>
              <a:buSzTx/>
              <a:buFontTx/>
              <a:buNone/>
              <a:tabLst/>
              <a:defRPr/>
            </a:pPr>
            <a:r>
              <a:rPr kumimoji="0" lang="fr-CA" sz="6600" b="0" i="0" u="none" strike="noStrike" kern="1200" cap="none" spc="0" normalizeH="0" baseline="0" noProof="0" dirty="0">
                <a:ln>
                  <a:noFill/>
                </a:ln>
                <a:solidFill>
                  <a:srgbClr val="141414"/>
                </a:solidFill>
                <a:effectLst/>
                <a:uLnTx/>
                <a:uFillTx/>
                <a:latin typeface="Barlow Bold Bold"/>
                <a:ea typeface="+mn-ea"/>
                <a:cs typeface="+mn-cs"/>
              </a:rPr>
              <a:t>PISA avec Shiny</a:t>
            </a:r>
          </a:p>
        </p:txBody>
      </p:sp>
      <p:grpSp>
        <p:nvGrpSpPr>
          <p:cNvPr id="3" name="Group 3"/>
          <p:cNvGrpSpPr/>
          <p:nvPr/>
        </p:nvGrpSpPr>
        <p:grpSpPr>
          <a:xfrm>
            <a:off x="12232638" y="8753587"/>
            <a:ext cx="5026662" cy="480901"/>
            <a:chOff x="0" y="-76200"/>
            <a:chExt cx="6702215" cy="641201"/>
          </a:xfrm>
        </p:grpSpPr>
        <p:sp>
          <p:nvSpPr>
            <p:cNvPr id="4" name="TextBox 4"/>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5" name="TextBox 5"/>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36</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254814">
            <a:off x="-3497407" y="4866269"/>
            <a:ext cx="14973422" cy="6905702"/>
          </a:xfrm>
          <a:prstGeom prst="rect">
            <a:avLst/>
          </a:prstGeom>
        </p:spPr>
      </p:pic>
      <p:sp>
        <p:nvSpPr>
          <p:cNvPr id="8" name="TextBox 5">
            <a:extLst>
              <a:ext uri="{FF2B5EF4-FFF2-40B4-BE49-F238E27FC236}">
                <a16:creationId xmlns:a16="http://schemas.microsoft.com/office/drawing/2014/main" id="{C6AA9C19-FD8E-4F94-A810-8C88A277C538}"/>
              </a:ext>
            </a:extLst>
          </p:cNvPr>
          <p:cNvSpPr txBox="1"/>
          <p:nvPr/>
        </p:nvSpPr>
        <p:spPr>
          <a:xfrm>
            <a:off x="2193791" y="2402432"/>
            <a:ext cx="16094209" cy="2150047"/>
          </a:xfrm>
          <a:prstGeom prst="rect">
            <a:avLst/>
          </a:prstGeom>
        </p:spPr>
        <p:txBody>
          <a:bodyPr lIns="0" tIns="0" rIns="0" bIns="0" rtlCol="0" anchor="t">
            <a:spAutoFit/>
          </a:bodyPr>
          <a:lstStyle/>
          <a:p>
            <a:pPr lvl="0">
              <a:lnSpc>
                <a:spcPts val="4343"/>
              </a:lnSpc>
              <a:defRPr/>
            </a:pPr>
            <a:r>
              <a:rPr lang="en-US" sz="3102" dirty="0">
                <a:solidFill>
                  <a:srgbClr val="141414"/>
                </a:solidFill>
                <a:latin typeface="Barlow Medium Bold"/>
              </a:rPr>
              <a:t>DANS RSTUDIO, OUVRIR exempleShiny.R, </a:t>
            </a:r>
            <a:r>
              <a:rPr kumimoji="0" lang="en-US" sz="3102" b="0" i="0" u="none" strike="noStrike" kern="1200" cap="none" spc="0" normalizeH="0" baseline="0" noProof="0" dirty="0">
                <a:ln>
                  <a:noFill/>
                </a:ln>
                <a:solidFill>
                  <a:srgbClr val="141414"/>
                </a:solidFill>
                <a:effectLst/>
                <a:uLnTx/>
                <a:uFillTx/>
                <a:latin typeface="Barlow Medium Bold"/>
                <a:ea typeface="+mn-ea"/>
                <a:cs typeface="+mn-cs"/>
              </a:rPr>
              <a:t>PUIS  CLIQUEZ SUR « </a:t>
            </a:r>
            <a:r>
              <a:rPr lang="en-US" sz="3102" dirty="0">
                <a:solidFill>
                  <a:srgbClr val="141414"/>
                </a:solidFill>
                <a:latin typeface="Barlow Medium Bold"/>
              </a:rPr>
              <a:t>SOURCE</a:t>
            </a:r>
            <a:r>
              <a:rPr kumimoji="0" lang="en-US" sz="3102" b="0" i="0" u="none" strike="noStrike" kern="1200" cap="none" spc="0" normalizeH="0" baseline="0" noProof="0" dirty="0">
                <a:ln>
                  <a:noFill/>
                </a:ln>
                <a:solidFill>
                  <a:srgbClr val="141414"/>
                </a:solidFill>
                <a:effectLst/>
                <a:uLnTx/>
                <a:uFillTx/>
                <a:latin typeface="Barlow Medium Bold"/>
                <a:ea typeface="+mn-ea"/>
                <a:cs typeface="+mn-cs"/>
              </a:rPr>
              <a:t> ».</a:t>
            </a: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en-US" sz="3102" b="0" i="0" u="none" strike="noStrike" kern="1200" cap="none" spc="0" normalizeH="0" baseline="0" noProof="0" dirty="0">
              <a:ln>
                <a:noFill/>
              </a:ln>
              <a:solidFill>
                <a:srgbClr val="141414"/>
              </a:solidFill>
              <a:effectLst/>
              <a:uLnTx/>
              <a:uFillTx/>
              <a:latin typeface="Barlow Medium Bold"/>
              <a:ea typeface="+mn-ea"/>
              <a:cs typeface="+mn-cs"/>
            </a:endParaRPr>
          </a:p>
          <a:p>
            <a:pPr marL="0" marR="0" lvl="0" indent="0" algn="l" defTabSz="914400" rtl="0" eaLnBrk="1" fontAlgn="auto" latinLnBrk="0" hangingPunct="1">
              <a:lnSpc>
                <a:spcPts val="4343"/>
              </a:lnSpc>
              <a:spcBef>
                <a:spcPts val="0"/>
              </a:spcBef>
              <a:spcAft>
                <a:spcPts val="0"/>
              </a:spcAft>
              <a:buClrTx/>
              <a:buSzTx/>
              <a:buFontTx/>
              <a:buNone/>
              <a:tabLst/>
              <a:defRPr/>
            </a:pPr>
            <a:endParaRPr kumimoji="0" lang="en-US" sz="3102" b="0" i="0" u="none" strike="noStrike" kern="1200" cap="none" spc="0" normalizeH="0" baseline="0" noProof="0" dirty="0">
              <a:ln>
                <a:noFill/>
              </a:ln>
              <a:solidFill>
                <a:srgbClr val="141414"/>
              </a:solidFill>
              <a:effectLst/>
              <a:uLnTx/>
              <a:uFillTx/>
              <a:latin typeface="Barlow Medium Bold"/>
              <a:ea typeface="+mn-ea"/>
              <a:cs typeface="+mn-cs"/>
            </a:endParaRPr>
          </a:p>
          <a:p>
            <a:pPr marL="0" marR="0" lvl="0" indent="0" algn="ctr" defTabSz="914400" rtl="0" eaLnBrk="1" fontAlgn="auto" latinLnBrk="0" hangingPunct="1">
              <a:lnSpc>
                <a:spcPts val="4343"/>
              </a:lnSpc>
              <a:spcBef>
                <a:spcPts val="0"/>
              </a:spcBef>
              <a:spcAft>
                <a:spcPts val="0"/>
              </a:spcAft>
              <a:buClrTx/>
              <a:buSzTx/>
              <a:buFontTx/>
              <a:buNone/>
              <a:tabLst/>
              <a:defRPr/>
            </a:pPr>
            <a:endParaRPr kumimoji="0" lang="en-US" sz="3102" b="0" i="0" u="none" strike="noStrike" kern="1200" cap="none" spc="0" normalizeH="0" baseline="0" noProof="0" dirty="0">
              <a:ln>
                <a:noFill/>
              </a:ln>
              <a:solidFill>
                <a:srgbClr val="141414"/>
              </a:solidFill>
              <a:effectLst/>
              <a:uLnTx/>
              <a:uFillTx/>
              <a:latin typeface="Barlow Medium Bold"/>
              <a:ea typeface="+mn-ea"/>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CDA7D"/>
        </a:solidFill>
        <a:effectLst/>
      </p:bgPr>
    </p:bg>
    <p:spTree>
      <p:nvGrpSpPr>
        <p:cNvPr id="1" name=""/>
        <p:cNvGrpSpPr/>
        <p:nvPr/>
      </p:nvGrpSpPr>
      <p:grpSpPr>
        <a:xfrm>
          <a:off x="0" y="0"/>
          <a:ext cx="0" cy="0"/>
          <a:chOff x="0" y="0"/>
          <a:chExt cx="0" cy="0"/>
        </a:xfrm>
      </p:grpSpPr>
      <p:sp>
        <p:nvSpPr>
          <p:cNvPr id="2" name="TextBox 2"/>
          <p:cNvSpPr txBox="1"/>
          <p:nvPr/>
        </p:nvSpPr>
        <p:spPr>
          <a:xfrm>
            <a:off x="1028700" y="703712"/>
            <a:ext cx="9528206" cy="4385816"/>
          </a:xfrm>
          <a:prstGeom prst="rect">
            <a:avLst/>
          </a:prstGeom>
        </p:spPr>
        <p:txBody>
          <a:bodyPr lIns="0" tIns="0" rIns="0" bIns="0" rtlCol="0" anchor="t">
            <a:spAutoFit/>
          </a:bodyPr>
          <a:lstStyle/>
          <a:p>
            <a:pPr>
              <a:lnSpc>
                <a:spcPts val="5675"/>
              </a:lnSpc>
            </a:pPr>
            <a:r>
              <a:rPr lang="en-US" sz="5675" dirty="0">
                <a:solidFill>
                  <a:srgbClr val="141414"/>
                </a:solidFill>
                <a:latin typeface="Barlow Bold Bold"/>
              </a:rPr>
              <a:t>EXEMPLE 2</a:t>
            </a:r>
            <a:br>
              <a:rPr lang="en-US" sz="5675" dirty="0">
                <a:solidFill>
                  <a:srgbClr val="141414"/>
                </a:solidFill>
                <a:latin typeface="Barlow Bold Bold"/>
              </a:rPr>
            </a:br>
            <a:br>
              <a:rPr lang="en-US" sz="5675" dirty="0">
                <a:solidFill>
                  <a:srgbClr val="141414"/>
                </a:solidFill>
                <a:latin typeface="Barlow Bold Bold"/>
              </a:rPr>
            </a:br>
            <a:r>
              <a:rPr lang="en-US" sz="5675" dirty="0">
                <a:solidFill>
                  <a:srgbClr val="141414"/>
                </a:solidFill>
                <a:latin typeface="Barlow Bold Bold"/>
              </a:rPr>
              <a:t>CONCILIER LA TRADITION AVEC LES INNOVATIONS</a:t>
            </a:r>
          </a:p>
          <a:p>
            <a:pPr>
              <a:lnSpc>
                <a:spcPts val="5675"/>
              </a:lnSpc>
            </a:pPr>
            <a:endParaRPr lang="en-US" sz="5675" dirty="0">
              <a:solidFill>
                <a:srgbClr val="141414"/>
              </a:solidFill>
              <a:latin typeface="Barlow Bold Bold"/>
            </a:endParaRPr>
          </a:p>
          <a:p>
            <a:pPr marL="0" lvl="0" indent="0" algn="l">
              <a:lnSpc>
                <a:spcPts val="5675"/>
              </a:lnSpc>
              <a:spcBef>
                <a:spcPct val="0"/>
              </a:spcBef>
            </a:pPr>
            <a:endParaRPr lang="en-US" sz="5675" dirty="0">
              <a:solidFill>
                <a:srgbClr val="141414"/>
              </a:solidFill>
              <a:latin typeface="Barlow Bold Bold"/>
            </a:endParaRPr>
          </a:p>
        </p:txBody>
      </p:sp>
      <p:pic>
        <p:nvPicPr>
          <p:cNvPr id="12" name="Image 11">
            <a:extLst>
              <a:ext uri="{FF2B5EF4-FFF2-40B4-BE49-F238E27FC236}">
                <a16:creationId xmlns:a16="http://schemas.microsoft.com/office/drawing/2014/main" id="{29C63295-6415-C4FF-C0A4-E7C00BE782CB}"/>
              </a:ext>
            </a:extLst>
          </p:cNvPr>
          <p:cNvPicPr>
            <a:picLocks noChangeAspect="1"/>
          </p:cNvPicPr>
          <p:nvPr/>
        </p:nvPicPr>
        <p:blipFill>
          <a:blip r:embed="rId3"/>
          <a:stretch>
            <a:fillRect/>
          </a:stretch>
        </p:blipFill>
        <p:spPr>
          <a:xfrm>
            <a:off x="3677497" y="4076700"/>
            <a:ext cx="5085503" cy="541360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188904" flipH="1">
            <a:off x="5702304" y="1123092"/>
            <a:ext cx="16046810" cy="6997107"/>
          </a:xfrm>
          <a:prstGeom prst="rect">
            <a:avLst/>
          </a:prstGeom>
        </p:spPr>
      </p:pic>
      <p:grpSp>
        <p:nvGrpSpPr>
          <p:cNvPr id="5" name="Group 4">
            <a:extLst>
              <a:ext uri="{FF2B5EF4-FFF2-40B4-BE49-F238E27FC236}">
                <a16:creationId xmlns:a16="http://schemas.microsoft.com/office/drawing/2014/main" id="{A8D7A911-C1F8-4687-BA48-1F64D6F88970}"/>
              </a:ext>
            </a:extLst>
          </p:cNvPr>
          <p:cNvGrpSpPr/>
          <p:nvPr/>
        </p:nvGrpSpPr>
        <p:grpSpPr>
          <a:xfrm>
            <a:off x="1028700" y="8753587"/>
            <a:ext cx="6327149" cy="480901"/>
            <a:chOff x="0" y="-81972"/>
            <a:chExt cx="8436199" cy="641202"/>
          </a:xfrm>
        </p:grpSpPr>
        <p:sp>
          <p:nvSpPr>
            <p:cNvPr id="6" name="TextBox 5">
              <a:extLst>
                <a:ext uri="{FF2B5EF4-FFF2-40B4-BE49-F238E27FC236}">
                  <a16:creationId xmlns:a16="http://schemas.microsoft.com/office/drawing/2014/main" id="{A3F2B1AD-23DA-490C-9D02-02BE57C0E38A}"/>
                </a:ext>
              </a:extLst>
            </p:cNvPr>
            <p:cNvSpPr txBox="1"/>
            <p:nvPr/>
          </p:nvSpPr>
          <p:spPr>
            <a:xfrm>
              <a:off x="1379141" y="37173"/>
              <a:ext cx="7057058" cy="443711"/>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dirty="0">
                  <a:ln>
                    <a:noFill/>
                  </a:ln>
                  <a:effectLst/>
                  <a:uLnTx/>
                  <a:uFillTx/>
                  <a:latin typeface="Barlow Medium"/>
                  <a:ea typeface="+mn-ea"/>
                  <a:cs typeface="+mn-cs"/>
                </a:rPr>
                <a:t>REBONDIR</a:t>
              </a:r>
            </a:p>
          </p:txBody>
        </p:sp>
        <p:sp>
          <p:nvSpPr>
            <p:cNvPr id="7" name="TextBox 6">
              <a:extLst>
                <a:ext uri="{FF2B5EF4-FFF2-40B4-BE49-F238E27FC236}">
                  <a16:creationId xmlns:a16="http://schemas.microsoft.com/office/drawing/2014/main" id="{E0863E04-FE21-4781-B788-23695D0EDF6B}"/>
                </a:ext>
              </a:extLst>
            </p:cNvPr>
            <p:cNvSpPr txBox="1"/>
            <p:nvPr/>
          </p:nvSpPr>
          <p:spPr>
            <a:xfrm>
              <a:off x="0" y="-81972"/>
              <a:ext cx="1161080" cy="64120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effectLst/>
                  <a:uLnTx/>
                  <a:uFillTx/>
                  <a:latin typeface="Barlow Medium Bold"/>
                  <a:ea typeface="+mn-ea"/>
                  <a:cs typeface="+mn-cs"/>
                </a:rPr>
                <a:t>37</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188904" flipH="1">
            <a:off x="5702304" y="1093446"/>
            <a:ext cx="16046810" cy="6997107"/>
          </a:xfrm>
          <a:prstGeom prst="rect">
            <a:avLst/>
          </a:prstGeom>
        </p:spPr>
      </p:pic>
      <p:sp>
        <p:nvSpPr>
          <p:cNvPr id="15" name="TextBox 2">
            <a:extLst>
              <a:ext uri="{FF2B5EF4-FFF2-40B4-BE49-F238E27FC236}">
                <a16:creationId xmlns:a16="http://schemas.microsoft.com/office/drawing/2014/main" id="{09752988-1838-13DA-E10D-F34D70646A87}"/>
              </a:ext>
            </a:extLst>
          </p:cNvPr>
          <p:cNvSpPr txBox="1"/>
          <p:nvPr/>
        </p:nvSpPr>
        <p:spPr>
          <a:xfrm>
            <a:off x="1028700" y="847725"/>
            <a:ext cx="9528206" cy="1461939"/>
          </a:xfrm>
          <a:prstGeom prst="rect">
            <a:avLst/>
          </a:prstGeom>
        </p:spPr>
        <p:txBody>
          <a:bodyPr lIns="0" tIns="0" rIns="0" bIns="0" rtlCol="0" anchor="t">
            <a:spAutoFit/>
          </a:bodyPr>
          <a:lstStyle/>
          <a:p>
            <a:pPr marL="0" lvl="0" indent="0" algn="l">
              <a:lnSpc>
                <a:spcPts val="5675"/>
              </a:lnSpc>
              <a:spcBef>
                <a:spcPct val="0"/>
              </a:spcBef>
            </a:pPr>
            <a:r>
              <a:rPr lang="en-US" sz="5675" dirty="0">
                <a:solidFill>
                  <a:srgbClr val="141414"/>
                </a:solidFill>
                <a:latin typeface="Barlow Bold Bold"/>
              </a:rPr>
              <a:t>LA RECETTE D’UNE MÉTHODE DES COMPARABLES</a:t>
            </a:r>
          </a:p>
        </p:txBody>
      </p:sp>
      <p:grpSp>
        <p:nvGrpSpPr>
          <p:cNvPr id="16" name="Group 4">
            <a:extLst>
              <a:ext uri="{FF2B5EF4-FFF2-40B4-BE49-F238E27FC236}">
                <a16:creationId xmlns:a16="http://schemas.microsoft.com/office/drawing/2014/main" id="{0066011A-BD21-C0F8-B579-A3CCA0C9593B}"/>
              </a:ext>
            </a:extLst>
          </p:cNvPr>
          <p:cNvGrpSpPr/>
          <p:nvPr/>
        </p:nvGrpSpPr>
        <p:grpSpPr>
          <a:xfrm>
            <a:off x="1028700" y="2933700"/>
            <a:ext cx="8389362" cy="1245874"/>
            <a:chOff x="0" y="95250"/>
            <a:chExt cx="11185816" cy="1025537"/>
          </a:xfrm>
        </p:grpSpPr>
        <p:sp>
          <p:nvSpPr>
            <p:cNvPr id="17" name="TextBox 5">
              <a:extLst>
                <a:ext uri="{FF2B5EF4-FFF2-40B4-BE49-F238E27FC236}">
                  <a16:creationId xmlns:a16="http://schemas.microsoft.com/office/drawing/2014/main" id="{65B7ABF1-119E-2835-2DC2-86427C84A696}"/>
                </a:ext>
              </a:extLst>
            </p:cNvPr>
            <p:cNvSpPr txBox="1"/>
            <p:nvPr/>
          </p:nvSpPr>
          <p:spPr>
            <a:xfrm>
              <a:off x="1613525" y="120875"/>
              <a:ext cx="9572291" cy="719922"/>
            </a:xfrm>
            <a:prstGeom prst="rect">
              <a:avLst/>
            </a:prstGeom>
          </p:spPr>
          <p:txBody>
            <a:bodyPr lIns="0" tIns="0" rIns="0" bIns="0" rtlCol="0" anchor="t">
              <a:spAutoFit/>
            </a:bodyPr>
            <a:lstStyle/>
            <a:p>
              <a:pPr>
                <a:lnSpc>
                  <a:spcPts val="3640"/>
                </a:lnSpc>
              </a:pPr>
              <a:r>
                <a:rPr lang="en-US" sz="2600" dirty="0">
                  <a:solidFill>
                    <a:srgbClr val="141414"/>
                  </a:solidFill>
                  <a:latin typeface="Barlow Medium Bold"/>
                </a:rPr>
                <a:t>SÉLECTIONNER X VENTES LES PLUS SIMILAIRES AU SUJETS</a:t>
              </a:r>
            </a:p>
          </p:txBody>
        </p:sp>
        <p:sp>
          <p:nvSpPr>
            <p:cNvPr id="19" name="TextBox 7">
              <a:extLst>
                <a:ext uri="{FF2B5EF4-FFF2-40B4-BE49-F238E27FC236}">
                  <a16:creationId xmlns:a16="http://schemas.microsoft.com/office/drawing/2014/main" id="{FF37C7DB-1711-931F-D98E-3283BAC0CC3C}"/>
                </a:ext>
              </a:extLst>
            </p:cNvPr>
            <p:cNvSpPr txBox="1"/>
            <p:nvPr/>
          </p:nvSpPr>
          <p:spPr>
            <a:xfrm>
              <a:off x="0" y="95250"/>
              <a:ext cx="866572" cy="1025537"/>
            </a:xfrm>
            <a:prstGeom prst="rect">
              <a:avLst/>
            </a:prstGeom>
          </p:spPr>
          <p:txBody>
            <a:bodyPr lIns="0" tIns="0" rIns="0" bIns="0" rtlCol="0" anchor="t">
              <a:spAutoFit/>
            </a:bodyPr>
            <a:lstStyle/>
            <a:p>
              <a:pPr marL="0" lvl="0" indent="0" algn="l">
                <a:lnSpc>
                  <a:spcPts val="5600"/>
                </a:lnSpc>
                <a:spcBef>
                  <a:spcPct val="0"/>
                </a:spcBef>
              </a:pPr>
              <a:r>
                <a:rPr lang="en-US" sz="5600">
                  <a:solidFill>
                    <a:srgbClr val="141414"/>
                  </a:solidFill>
                  <a:latin typeface="Barlow Bold Bold"/>
                </a:rPr>
                <a:t>1.</a:t>
              </a:r>
            </a:p>
          </p:txBody>
        </p:sp>
      </p:grpSp>
      <p:grpSp>
        <p:nvGrpSpPr>
          <p:cNvPr id="20" name="Group 8">
            <a:extLst>
              <a:ext uri="{FF2B5EF4-FFF2-40B4-BE49-F238E27FC236}">
                <a16:creationId xmlns:a16="http://schemas.microsoft.com/office/drawing/2014/main" id="{65D8EBFE-9300-8652-62E4-960B4FEBB9BB}"/>
              </a:ext>
            </a:extLst>
          </p:cNvPr>
          <p:cNvGrpSpPr/>
          <p:nvPr/>
        </p:nvGrpSpPr>
        <p:grpSpPr>
          <a:xfrm>
            <a:off x="1028700" y="5249537"/>
            <a:ext cx="8389362" cy="769153"/>
            <a:chOff x="0" y="95250"/>
            <a:chExt cx="11185816" cy="1025537"/>
          </a:xfrm>
        </p:grpSpPr>
        <p:sp>
          <p:nvSpPr>
            <p:cNvPr id="21" name="TextBox 9">
              <a:extLst>
                <a:ext uri="{FF2B5EF4-FFF2-40B4-BE49-F238E27FC236}">
                  <a16:creationId xmlns:a16="http://schemas.microsoft.com/office/drawing/2014/main" id="{25F6A971-218E-8A5C-3DEB-760E631F3507}"/>
                </a:ext>
              </a:extLst>
            </p:cNvPr>
            <p:cNvSpPr txBox="1"/>
            <p:nvPr/>
          </p:nvSpPr>
          <p:spPr>
            <a:xfrm>
              <a:off x="1613525" y="120876"/>
              <a:ext cx="9572291" cy="550579"/>
            </a:xfrm>
            <a:prstGeom prst="rect">
              <a:avLst/>
            </a:prstGeom>
          </p:spPr>
          <p:txBody>
            <a:bodyPr lIns="0" tIns="0" rIns="0" bIns="0" rtlCol="0" anchor="t">
              <a:spAutoFit/>
            </a:bodyPr>
            <a:lstStyle/>
            <a:p>
              <a:pPr>
                <a:lnSpc>
                  <a:spcPts val="3640"/>
                </a:lnSpc>
              </a:pPr>
              <a:r>
                <a:rPr lang="en-US" sz="2600" dirty="0">
                  <a:solidFill>
                    <a:srgbClr val="141414"/>
                  </a:solidFill>
                  <a:latin typeface="Barlow Medium Bold"/>
                </a:rPr>
                <a:t>AJUSTER LES VENTES AU SUJET</a:t>
              </a:r>
            </a:p>
          </p:txBody>
        </p:sp>
        <p:sp>
          <p:nvSpPr>
            <p:cNvPr id="23" name="TextBox 11">
              <a:extLst>
                <a:ext uri="{FF2B5EF4-FFF2-40B4-BE49-F238E27FC236}">
                  <a16:creationId xmlns:a16="http://schemas.microsoft.com/office/drawing/2014/main" id="{16AE5143-6CFA-4E7E-1A1F-6B5527098E99}"/>
                </a:ext>
              </a:extLst>
            </p:cNvPr>
            <p:cNvSpPr txBox="1"/>
            <p:nvPr/>
          </p:nvSpPr>
          <p:spPr>
            <a:xfrm>
              <a:off x="0" y="95250"/>
              <a:ext cx="866572" cy="1025537"/>
            </a:xfrm>
            <a:prstGeom prst="rect">
              <a:avLst/>
            </a:prstGeom>
          </p:spPr>
          <p:txBody>
            <a:bodyPr lIns="0" tIns="0" rIns="0" bIns="0" rtlCol="0" anchor="t">
              <a:spAutoFit/>
            </a:bodyPr>
            <a:lstStyle/>
            <a:p>
              <a:pPr marL="0" lvl="0" indent="0" algn="l">
                <a:lnSpc>
                  <a:spcPts val="5600"/>
                </a:lnSpc>
                <a:spcBef>
                  <a:spcPct val="0"/>
                </a:spcBef>
              </a:pPr>
              <a:r>
                <a:rPr lang="en-US" sz="5600">
                  <a:solidFill>
                    <a:srgbClr val="141414"/>
                  </a:solidFill>
                  <a:latin typeface="Barlow Bold Bold"/>
                </a:rPr>
                <a:t>2.</a:t>
              </a:r>
            </a:p>
          </p:txBody>
        </p:sp>
      </p:grpSp>
      <p:grpSp>
        <p:nvGrpSpPr>
          <p:cNvPr id="24" name="Group 12">
            <a:extLst>
              <a:ext uri="{FF2B5EF4-FFF2-40B4-BE49-F238E27FC236}">
                <a16:creationId xmlns:a16="http://schemas.microsoft.com/office/drawing/2014/main" id="{569DEC04-D028-87E5-F08C-ED21C9886726}"/>
              </a:ext>
            </a:extLst>
          </p:cNvPr>
          <p:cNvGrpSpPr/>
          <p:nvPr/>
        </p:nvGrpSpPr>
        <p:grpSpPr>
          <a:xfrm>
            <a:off x="1028700" y="7300539"/>
            <a:ext cx="8389362" cy="769153"/>
            <a:chOff x="0" y="95250"/>
            <a:chExt cx="11185816" cy="1025537"/>
          </a:xfrm>
        </p:grpSpPr>
        <p:sp>
          <p:nvSpPr>
            <p:cNvPr id="25" name="TextBox 13">
              <a:extLst>
                <a:ext uri="{FF2B5EF4-FFF2-40B4-BE49-F238E27FC236}">
                  <a16:creationId xmlns:a16="http://schemas.microsoft.com/office/drawing/2014/main" id="{B3BE19DE-872B-D0E7-3240-E8D0FB88EE7F}"/>
                </a:ext>
              </a:extLst>
            </p:cNvPr>
            <p:cNvSpPr txBox="1"/>
            <p:nvPr/>
          </p:nvSpPr>
          <p:spPr>
            <a:xfrm>
              <a:off x="1613525" y="120876"/>
              <a:ext cx="9572291" cy="554312"/>
            </a:xfrm>
            <a:prstGeom prst="rect">
              <a:avLst/>
            </a:prstGeom>
          </p:spPr>
          <p:txBody>
            <a:bodyPr lIns="0" tIns="0" rIns="0" bIns="0" rtlCol="0" anchor="t">
              <a:spAutoFit/>
            </a:bodyPr>
            <a:lstStyle/>
            <a:p>
              <a:pPr>
                <a:lnSpc>
                  <a:spcPts val="3549"/>
                </a:lnSpc>
              </a:pPr>
              <a:r>
                <a:rPr lang="en-US" sz="2535" dirty="0">
                  <a:solidFill>
                    <a:srgbClr val="141414"/>
                  </a:solidFill>
                  <a:latin typeface="Barlow Medium Bold"/>
                </a:rPr>
                <a:t>AGGRÉGER LES INDICATIONS DE VALEUR</a:t>
              </a:r>
            </a:p>
          </p:txBody>
        </p:sp>
        <p:sp>
          <p:nvSpPr>
            <p:cNvPr id="27" name="TextBox 15">
              <a:extLst>
                <a:ext uri="{FF2B5EF4-FFF2-40B4-BE49-F238E27FC236}">
                  <a16:creationId xmlns:a16="http://schemas.microsoft.com/office/drawing/2014/main" id="{8F2A5B77-5CB8-EDF1-25ED-27489C6755B7}"/>
                </a:ext>
              </a:extLst>
            </p:cNvPr>
            <p:cNvSpPr txBox="1"/>
            <p:nvPr/>
          </p:nvSpPr>
          <p:spPr>
            <a:xfrm>
              <a:off x="0" y="95250"/>
              <a:ext cx="866572" cy="1025537"/>
            </a:xfrm>
            <a:prstGeom prst="rect">
              <a:avLst/>
            </a:prstGeom>
          </p:spPr>
          <p:txBody>
            <a:bodyPr lIns="0" tIns="0" rIns="0" bIns="0" rtlCol="0" anchor="t">
              <a:spAutoFit/>
            </a:bodyPr>
            <a:lstStyle/>
            <a:p>
              <a:pPr marL="0" lvl="0" indent="0" algn="l">
                <a:lnSpc>
                  <a:spcPts val="5600"/>
                </a:lnSpc>
                <a:spcBef>
                  <a:spcPct val="0"/>
                </a:spcBef>
              </a:pPr>
              <a:r>
                <a:rPr lang="en-US" sz="5600">
                  <a:solidFill>
                    <a:srgbClr val="141414"/>
                  </a:solidFill>
                  <a:latin typeface="Barlow Bold Bold"/>
                </a:rPr>
                <a:t>3.</a:t>
              </a:r>
            </a:p>
          </p:txBody>
        </p:sp>
      </p:grpSp>
      <p:grpSp>
        <p:nvGrpSpPr>
          <p:cNvPr id="13" name="Group 4">
            <a:extLst>
              <a:ext uri="{FF2B5EF4-FFF2-40B4-BE49-F238E27FC236}">
                <a16:creationId xmlns:a16="http://schemas.microsoft.com/office/drawing/2014/main" id="{3D007034-799B-48D9-A4EA-275AC16C3955}"/>
              </a:ext>
            </a:extLst>
          </p:cNvPr>
          <p:cNvGrpSpPr/>
          <p:nvPr/>
        </p:nvGrpSpPr>
        <p:grpSpPr>
          <a:xfrm>
            <a:off x="1028700" y="8753587"/>
            <a:ext cx="6327149" cy="480901"/>
            <a:chOff x="0" y="-81972"/>
            <a:chExt cx="8436199" cy="641202"/>
          </a:xfrm>
        </p:grpSpPr>
        <p:sp>
          <p:nvSpPr>
            <p:cNvPr id="14" name="TextBox 5">
              <a:extLst>
                <a:ext uri="{FF2B5EF4-FFF2-40B4-BE49-F238E27FC236}">
                  <a16:creationId xmlns:a16="http://schemas.microsoft.com/office/drawing/2014/main" id="{A96640F4-11CF-4FD3-97C6-F11CA9AAEF20}"/>
                </a:ext>
              </a:extLst>
            </p:cNvPr>
            <p:cNvSpPr txBox="1"/>
            <p:nvPr/>
          </p:nvSpPr>
          <p:spPr>
            <a:xfrm>
              <a:off x="1379141" y="37173"/>
              <a:ext cx="7057058" cy="443711"/>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dirty="0">
                  <a:ln>
                    <a:noFill/>
                  </a:ln>
                  <a:effectLst/>
                  <a:uLnTx/>
                  <a:uFillTx/>
                  <a:latin typeface="Barlow Medium"/>
                  <a:ea typeface="+mn-ea"/>
                  <a:cs typeface="+mn-cs"/>
                </a:rPr>
                <a:t>REBONDIR</a:t>
              </a:r>
            </a:p>
          </p:txBody>
        </p:sp>
        <p:sp>
          <p:nvSpPr>
            <p:cNvPr id="18" name="TextBox 6">
              <a:extLst>
                <a:ext uri="{FF2B5EF4-FFF2-40B4-BE49-F238E27FC236}">
                  <a16:creationId xmlns:a16="http://schemas.microsoft.com/office/drawing/2014/main" id="{1FE1769E-40EA-43D4-8836-3B6DBF05989A}"/>
                </a:ext>
              </a:extLst>
            </p:cNvPr>
            <p:cNvSpPr txBox="1"/>
            <p:nvPr/>
          </p:nvSpPr>
          <p:spPr>
            <a:xfrm>
              <a:off x="0" y="-81972"/>
              <a:ext cx="1161080" cy="64120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effectLst/>
                  <a:uLnTx/>
                  <a:uFillTx/>
                  <a:latin typeface="Barlow Medium Bold"/>
                  <a:ea typeface="+mn-ea"/>
                  <a:cs typeface="+mn-cs"/>
                </a:rPr>
                <a:t>38</a:t>
              </a:r>
            </a:p>
          </p:txBody>
        </p:sp>
      </p:grpSp>
    </p:spTree>
    <p:extLst>
      <p:ext uri="{BB962C8B-B14F-4D97-AF65-F5344CB8AC3E}">
        <p14:creationId xmlns:p14="http://schemas.microsoft.com/office/powerpoint/2010/main" val="397110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2">
            <a:extLst>
              <a:ext uri="{FF2B5EF4-FFF2-40B4-BE49-F238E27FC236}">
                <a16:creationId xmlns:a16="http://schemas.microsoft.com/office/drawing/2014/main" id="{55C6E9BF-5B25-C14C-E8DF-334FD45AF944}"/>
              </a:ext>
            </a:extLst>
          </p:cNvPr>
          <p:cNvSpPr txBox="1"/>
          <p:nvPr/>
        </p:nvSpPr>
        <p:spPr>
          <a:xfrm>
            <a:off x="1905000" y="800100"/>
            <a:ext cx="12001500" cy="2192908"/>
          </a:xfrm>
          <a:prstGeom prst="rect">
            <a:avLst/>
          </a:prstGeom>
        </p:spPr>
        <p:txBody>
          <a:bodyPr wrap="square" lIns="0" tIns="0" rIns="0" bIns="0" rtlCol="0" anchor="t">
            <a:spAutoFit/>
          </a:bodyPr>
          <a:lstStyle/>
          <a:p>
            <a:pPr>
              <a:lnSpc>
                <a:spcPts val="5675"/>
              </a:lnSpc>
              <a:spcBef>
                <a:spcPct val="0"/>
              </a:spcBef>
            </a:pPr>
            <a:r>
              <a:rPr lang="en-US" sz="6000" dirty="0">
                <a:solidFill>
                  <a:srgbClr val="141414"/>
                </a:solidFill>
                <a:latin typeface="Barlow Medium Bold"/>
              </a:rPr>
              <a:t>UNE MATRICE DE VALEURS CONTRIBUTIVES</a:t>
            </a:r>
          </a:p>
          <a:p>
            <a:pPr marL="0" lvl="0" indent="0" algn="l">
              <a:lnSpc>
                <a:spcPts val="5675"/>
              </a:lnSpc>
              <a:spcBef>
                <a:spcPct val="0"/>
              </a:spcBef>
            </a:pPr>
            <a:r>
              <a:rPr lang="en-US" sz="5675" dirty="0">
                <a:solidFill>
                  <a:srgbClr val="141414"/>
                </a:solidFill>
                <a:latin typeface="Barlow Bold Bold"/>
              </a:rPr>
              <a:t> </a:t>
            </a:r>
          </a:p>
        </p:txBody>
      </p:sp>
      <p:pic>
        <p:nvPicPr>
          <p:cNvPr id="4" name="Picture 3">
            <a:extLst>
              <a:ext uri="{FF2B5EF4-FFF2-40B4-BE49-F238E27FC236}">
                <a16:creationId xmlns:a16="http://schemas.microsoft.com/office/drawing/2014/main" id="{9972F7E1-86AA-6F24-253C-6ECB76DBA0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532235">
            <a:off x="-2976861" y="4168734"/>
            <a:ext cx="12535569" cy="12593820"/>
          </a:xfrm>
          <a:prstGeom prst="rect">
            <a:avLst/>
          </a:prstGeom>
        </p:spPr>
      </p:pic>
      <p:sp>
        <p:nvSpPr>
          <p:cNvPr id="5" name="TextBox 7">
            <a:extLst>
              <a:ext uri="{FF2B5EF4-FFF2-40B4-BE49-F238E27FC236}">
                <a16:creationId xmlns:a16="http://schemas.microsoft.com/office/drawing/2014/main" id="{929C570D-C2B6-8250-4B65-D7E1BC88F9F9}"/>
              </a:ext>
            </a:extLst>
          </p:cNvPr>
          <p:cNvSpPr txBox="1"/>
          <p:nvPr/>
        </p:nvSpPr>
        <p:spPr>
          <a:xfrm>
            <a:off x="8675865" y="2612661"/>
            <a:ext cx="7710764" cy="2823978"/>
          </a:xfrm>
          <a:prstGeom prst="rect">
            <a:avLst/>
          </a:prstGeom>
        </p:spPr>
        <p:txBody>
          <a:bodyPr lIns="0" tIns="0" rIns="0" bIns="0" rtlCol="0" anchor="t">
            <a:spAutoFit/>
          </a:bodyPr>
          <a:lstStyle/>
          <a:p>
            <a:pPr algn="ctr">
              <a:lnSpc>
                <a:spcPts val="4521"/>
              </a:lnSpc>
            </a:pPr>
            <a:r>
              <a:rPr lang="en-US" sz="4000" dirty="0">
                <a:solidFill>
                  <a:srgbClr val="141414"/>
                </a:solidFill>
                <a:latin typeface="Barlow Medium Bold"/>
              </a:rPr>
              <a:t>MODÈLE RÉGRESSION + IPHL</a:t>
            </a:r>
            <a:br>
              <a:rPr lang="en-US" sz="4000" dirty="0">
                <a:solidFill>
                  <a:srgbClr val="141414"/>
                </a:solidFill>
                <a:latin typeface="Barlow Medium Bold"/>
              </a:rPr>
            </a:br>
            <a:r>
              <a:rPr lang="en-US" sz="4000" dirty="0">
                <a:solidFill>
                  <a:srgbClr val="141414"/>
                </a:solidFill>
                <a:latin typeface="Barlow Medium Bold"/>
              </a:rPr>
              <a:t>=</a:t>
            </a:r>
            <a:br>
              <a:rPr lang="en-US" sz="4000" dirty="0">
                <a:solidFill>
                  <a:srgbClr val="141414"/>
                </a:solidFill>
                <a:latin typeface="Barlow Medium Bold"/>
              </a:rPr>
            </a:br>
            <a:r>
              <a:rPr lang="en-US" sz="4000" dirty="0">
                <a:solidFill>
                  <a:srgbClr val="141414"/>
                </a:solidFill>
                <a:latin typeface="Barlow Medium Bold"/>
              </a:rPr>
              <a:t>Une super </a:t>
            </a:r>
            <a:r>
              <a:rPr lang="en-US" sz="4000" dirty="0" err="1">
                <a:solidFill>
                  <a:srgbClr val="141414"/>
                </a:solidFill>
                <a:latin typeface="Barlow Medium Bold"/>
              </a:rPr>
              <a:t>matrice</a:t>
            </a:r>
            <a:r>
              <a:rPr lang="en-US" sz="4000" dirty="0">
                <a:solidFill>
                  <a:srgbClr val="141414"/>
                </a:solidFill>
                <a:latin typeface="Barlow Medium Bold"/>
              </a:rPr>
              <a:t> </a:t>
            </a:r>
            <a:r>
              <a:rPr lang="en-US" sz="4000" dirty="0" err="1">
                <a:solidFill>
                  <a:srgbClr val="141414"/>
                </a:solidFill>
                <a:latin typeface="Barlow Medium Bold"/>
              </a:rPr>
              <a:t>d’ajustements</a:t>
            </a:r>
            <a:r>
              <a:rPr lang="en-US" sz="4000" dirty="0">
                <a:solidFill>
                  <a:srgbClr val="141414"/>
                </a:solidFill>
                <a:latin typeface="Barlow Medium Bold"/>
              </a:rPr>
              <a:t> qui </a:t>
            </a:r>
            <a:r>
              <a:rPr lang="en-US" sz="4000" dirty="0" err="1">
                <a:solidFill>
                  <a:srgbClr val="141414"/>
                </a:solidFill>
                <a:latin typeface="Barlow Medium Bold"/>
              </a:rPr>
              <a:t>considère</a:t>
            </a:r>
            <a:r>
              <a:rPr lang="en-US" sz="4000" dirty="0">
                <a:solidFill>
                  <a:srgbClr val="141414"/>
                </a:solidFill>
                <a:latin typeface="Barlow Medium Bold"/>
              </a:rPr>
              <a:t> la </a:t>
            </a:r>
            <a:r>
              <a:rPr lang="en-US" sz="4000" dirty="0" err="1">
                <a:solidFill>
                  <a:srgbClr val="141414"/>
                </a:solidFill>
                <a:latin typeface="Barlow Medium Bold"/>
              </a:rPr>
              <a:t>localisation</a:t>
            </a:r>
            <a:endParaRPr lang="en-US" sz="4000" dirty="0">
              <a:solidFill>
                <a:srgbClr val="141414"/>
              </a:solidFill>
              <a:latin typeface="Barlow Medium Bold"/>
            </a:endParaRPr>
          </a:p>
          <a:p>
            <a:pPr algn="ctr">
              <a:lnSpc>
                <a:spcPts val="4521"/>
              </a:lnSpc>
            </a:pPr>
            <a:endParaRPr lang="en-US" sz="3229" dirty="0">
              <a:solidFill>
                <a:srgbClr val="141414"/>
              </a:solidFill>
              <a:latin typeface="Barlow Medium Bold"/>
            </a:endParaRPr>
          </a:p>
        </p:txBody>
      </p:sp>
      <p:pic>
        <p:nvPicPr>
          <p:cNvPr id="9" name="Image 8">
            <a:extLst>
              <a:ext uri="{FF2B5EF4-FFF2-40B4-BE49-F238E27FC236}">
                <a16:creationId xmlns:a16="http://schemas.microsoft.com/office/drawing/2014/main" id="{CC5361BC-3FE4-8015-1D5F-2B337A0C4BE9}"/>
              </a:ext>
            </a:extLst>
          </p:cNvPr>
          <p:cNvPicPr>
            <a:picLocks noChangeAspect="1"/>
          </p:cNvPicPr>
          <p:nvPr/>
        </p:nvPicPr>
        <p:blipFill>
          <a:blip r:embed="rId5"/>
          <a:stretch>
            <a:fillRect/>
          </a:stretch>
        </p:blipFill>
        <p:spPr>
          <a:xfrm>
            <a:off x="3733800" y="2563729"/>
            <a:ext cx="4038600" cy="5513691"/>
          </a:xfrm>
          <a:prstGeom prst="rect">
            <a:avLst/>
          </a:prstGeom>
        </p:spPr>
      </p:pic>
      <p:grpSp>
        <p:nvGrpSpPr>
          <p:cNvPr id="6" name="Group 4">
            <a:extLst>
              <a:ext uri="{FF2B5EF4-FFF2-40B4-BE49-F238E27FC236}">
                <a16:creationId xmlns:a16="http://schemas.microsoft.com/office/drawing/2014/main" id="{10151895-F38E-4B3B-A1D0-B77A5C930EE3}"/>
              </a:ext>
            </a:extLst>
          </p:cNvPr>
          <p:cNvGrpSpPr/>
          <p:nvPr/>
        </p:nvGrpSpPr>
        <p:grpSpPr>
          <a:xfrm>
            <a:off x="14323051" y="8753587"/>
            <a:ext cx="6327149" cy="480901"/>
            <a:chOff x="0" y="-81972"/>
            <a:chExt cx="8436199" cy="641202"/>
          </a:xfrm>
        </p:grpSpPr>
        <p:sp>
          <p:nvSpPr>
            <p:cNvPr id="7" name="TextBox 5">
              <a:extLst>
                <a:ext uri="{FF2B5EF4-FFF2-40B4-BE49-F238E27FC236}">
                  <a16:creationId xmlns:a16="http://schemas.microsoft.com/office/drawing/2014/main" id="{D78A98F1-5D80-4D81-B979-92BA1F139620}"/>
                </a:ext>
              </a:extLst>
            </p:cNvPr>
            <p:cNvSpPr txBox="1"/>
            <p:nvPr/>
          </p:nvSpPr>
          <p:spPr>
            <a:xfrm>
              <a:off x="1379141" y="37173"/>
              <a:ext cx="7057058" cy="443711"/>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dirty="0">
                  <a:ln>
                    <a:noFill/>
                  </a:ln>
                  <a:effectLst/>
                  <a:uLnTx/>
                  <a:uFillTx/>
                  <a:latin typeface="Barlow Medium"/>
                  <a:ea typeface="+mn-ea"/>
                  <a:cs typeface="+mn-cs"/>
                </a:rPr>
                <a:t>REBONDIR</a:t>
              </a:r>
            </a:p>
          </p:txBody>
        </p:sp>
        <p:sp>
          <p:nvSpPr>
            <p:cNvPr id="8" name="TextBox 6">
              <a:extLst>
                <a:ext uri="{FF2B5EF4-FFF2-40B4-BE49-F238E27FC236}">
                  <a16:creationId xmlns:a16="http://schemas.microsoft.com/office/drawing/2014/main" id="{4ACB841E-15B2-4325-A7D7-9BA5A6D52A88}"/>
                </a:ext>
              </a:extLst>
            </p:cNvPr>
            <p:cNvSpPr txBox="1"/>
            <p:nvPr/>
          </p:nvSpPr>
          <p:spPr>
            <a:xfrm>
              <a:off x="0" y="-81972"/>
              <a:ext cx="1161080" cy="64120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effectLst/>
                  <a:uLnTx/>
                  <a:uFillTx/>
                  <a:latin typeface="Barlow Medium Bold"/>
                  <a:ea typeface="+mn-ea"/>
                  <a:cs typeface="+mn-cs"/>
                </a:rPr>
                <a:t>39</a:t>
              </a:r>
            </a:p>
          </p:txBody>
        </p:sp>
      </p:grpSp>
    </p:spTree>
    <p:extLst>
      <p:ext uri="{BB962C8B-B14F-4D97-AF65-F5344CB8AC3E}">
        <p14:creationId xmlns:p14="http://schemas.microsoft.com/office/powerpoint/2010/main" val="410481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089259">
            <a:off x="9375251" y="4914911"/>
            <a:ext cx="13397450" cy="10227061"/>
          </a:xfrm>
          <a:prstGeom prst="rect">
            <a:avLst/>
          </a:prstGeom>
        </p:spPr>
      </p:pic>
      <p:pic>
        <p:nvPicPr>
          <p:cNvPr id="3" name="Picture 3"/>
          <p:cNvPicPr>
            <a:picLocks noChangeAspect="1"/>
          </p:cNvPicPr>
          <p:nvPr/>
        </p:nvPicPr>
        <p:blipFill>
          <a:blip r:embed="rId5"/>
          <a:srcRect/>
          <a:stretch>
            <a:fillRect/>
          </a:stretch>
        </p:blipFill>
        <p:spPr>
          <a:xfrm>
            <a:off x="3993341" y="419100"/>
            <a:ext cx="9915768" cy="9525000"/>
          </a:xfrm>
          <a:prstGeom prst="rect">
            <a:avLst/>
          </a:prstGeom>
        </p:spPr>
      </p:pic>
      <p:grpSp>
        <p:nvGrpSpPr>
          <p:cNvPr id="4" name="Group 4"/>
          <p:cNvGrpSpPr/>
          <p:nvPr/>
        </p:nvGrpSpPr>
        <p:grpSpPr>
          <a:xfrm>
            <a:off x="1028700" y="8810737"/>
            <a:ext cx="6327149" cy="447563"/>
            <a:chOff x="0" y="0"/>
            <a:chExt cx="8436199" cy="596750"/>
          </a:xfrm>
        </p:grpSpPr>
        <p:sp>
          <p:nvSpPr>
            <p:cNvPr id="5" name="TextBox 5"/>
            <p:cNvSpPr txBox="1"/>
            <p:nvPr/>
          </p:nvSpPr>
          <p:spPr>
            <a:xfrm>
              <a:off x="1379141" y="34375"/>
              <a:ext cx="7057058" cy="471805"/>
            </a:xfrm>
            <a:prstGeom prst="rect">
              <a:avLst/>
            </a:prstGeom>
          </p:spPr>
          <p:txBody>
            <a:bodyPr lIns="0" tIns="0" rIns="0" bIns="0" rtlCol="0" anchor="t">
              <a:spAutoFit/>
            </a:bodyPr>
            <a:lstStyle/>
            <a:p>
              <a:pPr>
                <a:lnSpc>
                  <a:spcPts val="2940"/>
                </a:lnSpc>
                <a:spcBef>
                  <a:spcPct val="0"/>
                </a:spcBef>
              </a:pPr>
              <a:r>
                <a:rPr lang="en-US" sz="2100">
                  <a:solidFill>
                    <a:srgbClr val="141414"/>
                  </a:solidFill>
                  <a:latin typeface="Barlow Medium Bold"/>
                </a:rPr>
                <a:t>REBONDIR</a:t>
              </a:r>
            </a:p>
          </p:txBody>
        </p:sp>
        <p:sp>
          <p:nvSpPr>
            <p:cNvPr id="6" name="TextBox 6"/>
            <p:cNvSpPr txBox="1"/>
            <p:nvPr/>
          </p:nvSpPr>
          <p:spPr>
            <a:xfrm>
              <a:off x="0" y="-76200"/>
              <a:ext cx="1161080" cy="672950"/>
            </a:xfrm>
            <a:prstGeom prst="rect">
              <a:avLst/>
            </a:prstGeom>
          </p:spPr>
          <p:txBody>
            <a:bodyPr lIns="0" tIns="0" rIns="0" bIns="0" rtlCol="0" anchor="t">
              <a:spAutoFit/>
            </a:bodyPr>
            <a:lstStyle/>
            <a:p>
              <a:pPr>
                <a:lnSpc>
                  <a:spcPts val="4200"/>
                </a:lnSpc>
                <a:spcBef>
                  <a:spcPct val="0"/>
                </a:spcBef>
              </a:pPr>
              <a:r>
                <a:rPr lang="en-US" sz="3000" spc="60">
                  <a:solidFill>
                    <a:srgbClr val="141414"/>
                  </a:solidFill>
                  <a:latin typeface="Barlow Medium"/>
                </a:rPr>
                <a:t>04</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40058AC7-370A-4678-82A3-4EDE100BAE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632031">
            <a:off x="6302205" y="942857"/>
            <a:ext cx="18216251" cy="8401286"/>
          </a:xfrm>
          <a:prstGeom prst="rect">
            <a:avLst/>
          </a:prstGeom>
        </p:spPr>
      </p:pic>
      <p:sp>
        <p:nvSpPr>
          <p:cNvPr id="14" name="TextBox 2">
            <a:extLst>
              <a:ext uri="{FF2B5EF4-FFF2-40B4-BE49-F238E27FC236}">
                <a16:creationId xmlns:a16="http://schemas.microsoft.com/office/drawing/2014/main" id="{55C6E9BF-5B25-C14C-E8DF-334FD45AF944}"/>
              </a:ext>
            </a:extLst>
          </p:cNvPr>
          <p:cNvSpPr txBox="1"/>
          <p:nvPr/>
        </p:nvSpPr>
        <p:spPr>
          <a:xfrm>
            <a:off x="1028700" y="847725"/>
            <a:ext cx="12001500" cy="1461939"/>
          </a:xfrm>
          <a:prstGeom prst="rect">
            <a:avLst/>
          </a:prstGeom>
        </p:spPr>
        <p:txBody>
          <a:bodyPr wrap="square" lIns="0" tIns="0" rIns="0" bIns="0" rtlCol="0" anchor="t">
            <a:spAutoFit/>
          </a:bodyPr>
          <a:lstStyle/>
          <a:p>
            <a:pPr>
              <a:lnSpc>
                <a:spcPts val="5675"/>
              </a:lnSpc>
              <a:spcBef>
                <a:spcPct val="0"/>
              </a:spcBef>
            </a:pPr>
            <a:r>
              <a:rPr lang="en-US" sz="6000" dirty="0">
                <a:solidFill>
                  <a:srgbClr val="141414"/>
                </a:solidFill>
                <a:latin typeface="Barlow Medium Bold"/>
              </a:rPr>
              <a:t>EXPERTISE DE COMPARAISON</a:t>
            </a:r>
          </a:p>
          <a:p>
            <a:pPr marL="0" lvl="0" indent="0" algn="l">
              <a:lnSpc>
                <a:spcPts val="5675"/>
              </a:lnSpc>
              <a:spcBef>
                <a:spcPct val="0"/>
              </a:spcBef>
            </a:pPr>
            <a:r>
              <a:rPr lang="en-US" sz="5675" dirty="0">
                <a:solidFill>
                  <a:srgbClr val="141414"/>
                </a:solidFill>
                <a:latin typeface="Barlow Bold Bold"/>
              </a:rPr>
              <a:t> </a:t>
            </a:r>
          </a:p>
        </p:txBody>
      </p:sp>
      <p:pic>
        <p:nvPicPr>
          <p:cNvPr id="5" name="Image 4">
            <a:extLst>
              <a:ext uri="{FF2B5EF4-FFF2-40B4-BE49-F238E27FC236}">
                <a16:creationId xmlns:a16="http://schemas.microsoft.com/office/drawing/2014/main" id="{096FC1F7-BF3D-FD2A-A1A0-5FD9D518EC9F}"/>
              </a:ext>
            </a:extLst>
          </p:cNvPr>
          <p:cNvPicPr>
            <a:picLocks noChangeAspect="1"/>
          </p:cNvPicPr>
          <p:nvPr/>
        </p:nvPicPr>
        <p:blipFill>
          <a:blip r:embed="rId5"/>
          <a:stretch>
            <a:fillRect/>
          </a:stretch>
        </p:blipFill>
        <p:spPr>
          <a:xfrm>
            <a:off x="3676650" y="1677452"/>
            <a:ext cx="10934700" cy="8419048"/>
          </a:xfrm>
          <a:prstGeom prst="rect">
            <a:avLst/>
          </a:prstGeom>
        </p:spPr>
      </p:pic>
      <p:grpSp>
        <p:nvGrpSpPr>
          <p:cNvPr id="6" name="Group 4">
            <a:extLst>
              <a:ext uri="{FF2B5EF4-FFF2-40B4-BE49-F238E27FC236}">
                <a16:creationId xmlns:a16="http://schemas.microsoft.com/office/drawing/2014/main" id="{F5C455ED-C609-42E3-8B9B-59668D2C3570}"/>
              </a:ext>
            </a:extLst>
          </p:cNvPr>
          <p:cNvGrpSpPr/>
          <p:nvPr/>
        </p:nvGrpSpPr>
        <p:grpSpPr>
          <a:xfrm>
            <a:off x="1028700" y="8753587"/>
            <a:ext cx="6327149" cy="480901"/>
            <a:chOff x="0" y="-81972"/>
            <a:chExt cx="8436199" cy="641202"/>
          </a:xfrm>
        </p:grpSpPr>
        <p:sp>
          <p:nvSpPr>
            <p:cNvPr id="7" name="TextBox 5">
              <a:extLst>
                <a:ext uri="{FF2B5EF4-FFF2-40B4-BE49-F238E27FC236}">
                  <a16:creationId xmlns:a16="http://schemas.microsoft.com/office/drawing/2014/main" id="{D90969F6-808B-4613-9D4F-534C7938C5CD}"/>
                </a:ext>
              </a:extLst>
            </p:cNvPr>
            <p:cNvSpPr txBox="1"/>
            <p:nvPr/>
          </p:nvSpPr>
          <p:spPr>
            <a:xfrm>
              <a:off x="1379141" y="37173"/>
              <a:ext cx="7057058" cy="443711"/>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dirty="0">
                  <a:ln>
                    <a:noFill/>
                  </a:ln>
                  <a:effectLst/>
                  <a:uLnTx/>
                  <a:uFillTx/>
                  <a:latin typeface="Barlow Medium"/>
                  <a:ea typeface="+mn-ea"/>
                  <a:cs typeface="+mn-cs"/>
                </a:rPr>
                <a:t>REBONDIR</a:t>
              </a:r>
            </a:p>
          </p:txBody>
        </p:sp>
        <p:sp>
          <p:nvSpPr>
            <p:cNvPr id="8" name="TextBox 6">
              <a:extLst>
                <a:ext uri="{FF2B5EF4-FFF2-40B4-BE49-F238E27FC236}">
                  <a16:creationId xmlns:a16="http://schemas.microsoft.com/office/drawing/2014/main" id="{AC4D239E-D6D7-4D08-B69A-B392EACCFEE9}"/>
                </a:ext>
              </a:extLst>
            </p:cNvPr>
            <p:cNvSpPr txBox="1"/>
            <p:nvPr/>
          </p:nvSpPr>
          <p:spPr>
            <a:xfrm>
              <a:off x="0" y="-81972"/>
              <a:ext cx="1161080" cy="64120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effectLst/>
                  <a:uLnTx/>
                  <a:uFillTx/>
                  <a:latin typeface="Barlow Medium Bold"/>
                  <a:ea typeface="+mn-ea"/>
                  <a:cs typeface="+mn-cs"/>
                </a:rPr>
                <a:t>40</a:t>
              </a:r>
            </a:p>
          </p:txBody>
        </p:sp>
      </p:grpSp>
    </p:spTree>
    <p:extLst>
      <p:ext uri="{BB962C8B-B14F-4D97-AF65-F5344CB8AC3E}">
        <p14:creationId xmlns:p14="http://schemas.microsoft.com/office/powerpoint/2010/main" val="1238519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2">
            <a:extLst>
              <a:ext uri="{FF2B5EF4-FFF2-40B4-BE49-F238E27FC236}">
                <a16:creationId xmlns:a16="http://schemas.microsoft.com/office/drawing/2014/main" id="{55C6E9BF-5B25-C14C-E8DF-334FD45AF944}"/>
              </a:ext>
            </a:extLst>
          </p:cNvPr>
          <p:cNvSpPr txBox="1"/>
          <p:nvPr/>
        </p:nvSpPr>
        <p:spPr>
          <a:xfrm>
            <a:off x="1028700" y="847725"/>
            <a:ext cx="12001500" cy="2192908"/>
          </a:xfrm>
          <a:prstGeom prst="rect">
            <a:avLst/>
          </a:prstGeom>
        </p:spPr>
        <p:txBody>
          <a:bodyPr wrap="square" lIns="0" tIns="0" rIns="0" bIns="0" rtlCol="0" anchor="t">
            <a:spAutoFit/>
          </a:bodyPr>
          <a:lstStyle/>
          <a:p>
            <a:pPr>
              <a:lnSpc>
                <a:spcPts val="5675"/>
              </a:lnSpc>
              <a:spcBef>
                <a:spcPct val="0"/>
              </a:spcBef>
            </a:pPr>
            <a:r>
              <a:rPr lang="en-US" sz="6000" dirty="0">
                <a:solidFill>
                  <a:srgbClr val="141414"/>
                </a:solidFill>
                <a:latin typeface="Barlow Medium Bold"/>
              </a:rPr>
              <a:t>LOCALISATION DES VENTES VERSUS LE SUJET</a:t>
            </a:r>
          </a:p>
          <a:p>
            <a:pPr marL="0" lvl="0" indent="0" algn="l">
              <a:lnSpc>
                <a:spcPts val="5675"/>
              </a:lnSpc>
              <a:spcBef>
                <a:spcPct val="0"/>
              </a:spcBef>
            </a:pPr>
            <a:r>
              <a:rPr lang="en-US" sz="5675" dirty="0">
                <a:solidFill>
                  <a:srgbClr val="141414"/>
                </a:solidFill>
                <a:latin typeface="Barlow Bold Bold"/>
              </a:rPr>
              <a:t> </a:t>
            </a:r>
          </a:p>
        </p:txBody>
      </p:sp>
      <p:pic>
        <p:nvPicPr>
          <p:cNvPr id="6" name="Picture 2">
            <a:extLst>
              <a:ext uri="{FF2B5EF4-FFF2-40B4-BE49-F238E27FC236}">
                <a16:creationId xmlns:a16="http://schemas.microsoft.com/office/drawing/2014/main" id="{F16A7B55-4FDF-4CAE-635D-67E193903A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254814">
            <a:off x="-3586777" y="5738902"/>
            <a:ext cx="14973422" cy="6905702"/>
          </a:xfrm>
          <a:prstGeom prst="rect">
            <a:avLst/>
          </a:prstGeom>
        </p:spPr>
      </p:pic>
      <p:pic>
        <p:nvPicPr>
          <p:cNvPr id="3" name="Image 2">
            <a:extLst>
              <a:ext uri="{FF2B5EF4-FFF2-40B4-BE49-F238E27FC236}">
                <a16:creationId xmlns:a16="http://schemas.microsoft.com/office/drawing/2014/main" id="{DC958788-6C55-BBDA-53EC-65512387B250}"/>
              </a:ext>
            </a:extLst>
          </p:cNvPr>
          <p:cNvPicPr>
            <a:picLocks noChangeAspect="1"/>
          </p:cNvPicPr>
          <p:nvPr/>
        </p:nvPicPr>
        <p:blipFill>
          <a:blip r:embed="rId5"/>
          <a:stretch>
            <a:fillRect/>
          </a:stretch>
        </p:blipFill>
        <p:spPr>
          <a:xfrm>
            <a:off x="3981450" y="2247900"/>
            <a:ext cx="10325100" cy="7346298"/>
          </a:xfrm>
          <a:prstGeom prst="rect">
            <a:avLst/>
          </a:prstGeom>
        </p:spPr>
      </p:pic>
      <p:grpSp>
        <p:nvGrpSpPr>
          <p:cNvPr id="9" name="Group 4">
            <a:extLst>
              <a:ext uri="{FF2B5EF4-FFF2-40B4-BE49-F238E27FC236}">
                <a16:creationId xmlns:a16="http://schemas.microsoft.com/office/drawing/2014/main" id="{D68534C7-6016-4944-8619-24A4FB1D7432}"/>
              </a:ext>
            </a:extLst>
          </p:cNvPr>
          <p:cNvGrpSpPr/>
          <p:nvPr/>
        </p:nvGrpSpPr>
        <p:grpSpPr>
          <a:xfrm>
            <a:off x="14323051" y="8753587"/>
            <a:ext cx="6327149" cy="480901"/>
            <a:chOff x="0" y="-81972"/>
            <a:chExt cx="8436199" cy="641202"/>
          </a:xfrm>
        </p:grpSpPr>
        <p:sp>
          <p:nvSpPr>
            <p:cNvPr id="10" name="TextBox 5">
              <a:extLst>
                <a:ext uri="{FF2B5EF4-FFF2-40B4-BE49-F238E27FC236}">
                  <a16:creationId xmlns:a16="http://schemas.microsoft.com/office/drawing/2014/main" id="{C515141F-7AE7-4D0A-88A3-8CE3CFA2D270}"/>
                </a:ext>
              </a:extLst>
            </p:cNvPr>
            <p:cNvSpPr txBox="1"/>
            <p:nvPr/>
          </p:nvSpPr>
          <p:spPr>
            <a:xfrm>
              <a:off x="1379141" y="37173"/>
              <a:ext cx="7057058" cy="443711"/>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dirty="0">
                  <a:ln>
                    <a:noFill/>
                  </a:ln>
                  <a:effectLst/>
                  <a:uLnTx/>
                  <a:uFillTx/>
                  <a:latin typeface="Barlow Medium"/>
                  <a:ea typeface="+mn-ea"/>
                  <a:cs typeface="+mn-cs"/>
                </a:rPr>
                <a:t>REBONDIR</a:t>
              </a:r>
            </a:p>
          </p:txBody>
        </p:sp>
        <p:sp>
          <p:nvSpPr>
            <p:cNvPr id="11" name="TextBox 6">
              <a:extLst>
                <a:ext uri="{FF2B5EF4-FFF2-40B4-BE49-F238E27FC236}">
                  <a16:creationId xmlns:a16="http://schemas.microsoft.com/office/drawing/2014/main" id="{C8368408-5E3B-4991-8795-EE65931BCBFF}"/>
                </a:ext>
              </a:extLst>
            </p:cNvPr>
            <p:cNvSpPr txBox="1"/>
            <p:nvPr/>
          </p:nvSpPr>
          <p:spPr>
            <a:xfrm>
              <a:off x="0" y="-81972"/>
              <a:ext cx="1161080" cy="64120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effectLst/>
                  <a:uLnTx/>
                  <a:uFillTx/>
                  <a:latin typeface="Barlow Medium Bold"/>
                  <a:ea typeface="+mn-ea"/>
                  <a:cs typeface="+mn-cs"/>
                </a:rPr>
                <a:t>41</a:t>
              </a:r>
            </a:p>
          </p:txBody>
        </p:sp>
      </p:grpSp>
    </p:spTree>
    <p:extLst>
      <p:ext uri="{BB962C8B-B14F-4D97-AF65-F5344CB8AC3E}">
        <p14:creationId xmlns:p14="http://schemas.microsoft.com/office/powerpoint/2010/main" val="3009345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40058AC7-370A-4678-82A3-4EDE100BAE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632031">
            <a:off x="5220821" y="6353405"/>
            <a:ext cx="18216251" cy="8401286"/>
          </a:xfrm>
          <a:prstGeom prst="rect">
            <a:avLst/>
          </a:prstGeom>
        </p:spPr>
      </p:pic>
      <p:sp>
        <p:nvSpPr>
          <p:cNvPr id="14" name="TextBox 2">
            <a:extLst>
              <a:ext uri="{FF2B5EF4-FFF2-40B4-BE49-F238E27FC236}">
                <a16:creationId xmlns:a16="http://schemas.microsoft.com/office/drawing/2014/main" id="{55C6E9BF-5B25-C14C-E8DF-334FD45AF944}"/>
              </a:ext>
            </a:extLst>
          </p:cNvPr>
          <p:cNvSpPr txBox="1"/>
          <p:nvPr/>
        </p:nvSpPr>
        <p:spPr>
          <a:xfrm>
            <a:off x="1028700" y="847725"/>
            <a:ext cx="12001500" cy="1461939"/>
          </a:xfrm>
          <a:prstGeom prst="rect">
            <a:avLst/>
          </a:prstGeom>
        </p:spPr>
        <p:txBody>
          <a:bodyPr wrap="square" lIns="0" tIns="0" rIns="0" bIns="0" rtlCol="0" anchor="t">
            <a:spAutoFit/>
          </a:bodyPr>
          <a:lstStyle/>
          <a:p>
            <a:pPr>
              <a:lnSpc>
                <a:spcPts val="5675"/>
              </a:lnSpc>
              <a:spcBef>
                <a:spcPct val="0"/>
              </a:spcBef>
            </a:pPr>
            <a:r>
              <a:rPr lang="en-US" sz="6000" dirty="0">
                <a:solidFill>
                  <a:srgbClr val="141414"/>
                </a:solidFill>
                <a:latin typeface="Barlow Medium Bold"/>
              </a:rPr>
              <a:t>LE MEILLEUR DES DEUX MONDES?</a:t>
            </a:r>
          </a:p>
          <a:p>
            <a:pPr marL="0" lvl="0" indent="0" algn="l">
              <a:lnSpc>
                <a:spcPts val="5675"/>
              </a:lnSpc>
              <a:spcBef>
                <a:spcPct val="0"/>
              </a:spcBef>
            </a:pPr>
            <a:r>
              <a:rPr lang="en-US" sz="5675" dirty="0">
                <a:solidFill>
                  <a:srgbClr val="141414"/>
                </a:solidFill>
                <a:latin typeface="Barlow Bold Bold"/>
              </a:rPr>
              <a:t> </a:t>
            </a:r>
          </a:p>
        </p:txBody>
      </p:sp>
      <p:sp>
        <p:nvSpPr>
          <p:cNvPr id="4" name="TextBox 8">
            <a:extLst>
              <a:ext uri="{FF2B5EF4-FFF2-40B4-BE49-F238E27FC236}">
                <a16:creationId xmlns:a16="http://schemas.microsoft.com/office/drawing/2014/main" id="{CE8309AE-054A-CFD5-F457-7BD2785D99FB}"/>
              </a:ext>
            </a:extLst>
          </p:cNvPr>
          <p:cNvSpPr txBox="1"/>
          <p:nvPr/>
        </p:nvSpPr>
        <p:spPr>
          <a:xfrm>
            <a:off x="808784" y="2095500"/>
            <a:ext cx="11307016" cy="7167988"/>
          </a:xfrm>
          <a:prstGeom prst="rect">
            <a:avLst/>
          </a:prstGeom>
        </p:spPr>
        <p:txBody>
          <a:bodyPr wrap="square" lIns="0" tIns="0" rIns="0" bIns="0" rtlCol="0" anchor="t">
            <a:spAutoFit/>
          </a:bodyPr>
          <a:lstStyle/>
          <a:p>
            <a:pPr marL="723138" lvl="1" indent="-361569">
              <a:lnSpc>
                <a:spcPts val="4689"/>
              </a:lnSpc>
              <a:buFont typeface="Arial"/>
              <a:buChar char="•"/>
            </a:pPr>
            <a:r>
              <a:rPr lang="en-US" sz="3349" spc="66" dirty="0">
                <a:solidFill>
                  <a:srgbClr val="141414"/>
                </a:solidFill>
                <a:latin typeface="Barlow Medium"/>
              </a:rPr>
              <a:t>Une </a:t>
            </a:r>
            <a:r>
              <a:rPr lang="en-US" sz="3349" spc="66" dirty="0" err="1">
                <a:solidFill>
                  <a:srgbClr val="141414"/>
                </a:solidFill>
                <a:latin typeface="Barlow Medium"/>
              </a:rPr>
              <a:t>méthode</a:t>
            </a:r>
            <a:r>
              <a:rPr lang="en-US" sz="3349" spc="66" dirty="0">
                <a:solidFill>
                  <a:srgbClr val="141414"/>
                </a:solidFill>
                <a:latin typeface="Barlow Medium"/>
              </a:rPr>
              <a:t> facile à </a:t>
            </a:r>
            <a:r>
              <a:rPr lang="en-US" sz="3349" spc="66" dirty="0" err="1">
                <a:solidFill>
                  <a:srgbClr val="141414"/>
                </a:solidFill>
                <a:latin typeface="Barlow Medium"/>
              </a:rPr>
              <a:t>interpréter</a:t>
            </a:r>
            <a:r>
              <a:rPr lang="en-US" sz="3349" spc="66" dirty="0">
                <a:solidFill>
                  <a:srgbClr val="141414"/>
                </a:solidFill>
                <a:latin typeface="Barlow Medium"/>
              </a:rPr>
              <a:t> et à </a:t>
            </a:r>
            <a:r>
              <a:rPr lang="en-US" sz="3349" spc="66" dirty="0" err="1">
                <a:solidFill>
                  <a:srgbClr val="141414"/>
                </a:solidFill>
                <a:latin typeface="Barlow Medium"/>
              </a:rPr>
              <a:t>expliquer</a:t>
            </a:r>
            <a:r>
              <a:rPr lang="en-US" sz="3349" spc="66" dirty="0">
                <a:solidFill>
                  <a:srgbClr val="141414"/>
                </a:solidFill>
                <a:latin typeface="Barlow Medium"/>
              </a:rPr>
              <a:t> aux </a:t>
            </a:r>
            <a:r>
              <a:rPr lang="en-US" sz="3349" spc="66" dirty="0" err="1">
                <a:solidFill>
                  <a:srgbClr val="141414"/>
                </a:solidFill>
                <a:latin typeface="Barlow Medium"/>
              </a:rPr>
              <a:t>citoyens</a:t>
            </a:r>
            <a:r>
              <a:rPr lang="en-US" sz="3349" spc="66" dirty="0">
                <a:solidFill>
                  <a:srgbClr val="141414"/>
                </a:solidFill>
                <a:latin typeface="Barlow Medium"/>
              </a:rPr>
              <a:t>.</a:t>
            </a:r>
          </a:p>
          <a:p>
            <a:pPr marL="723138" lvl="1" indent="-361569">
              <a:lnSpc>
                <a:spcPts val="4689"/>
              </a:lnSpc>
              <a:buFont typeface="Arial"/>
              <a:buChar char="•"/>
            </a:pPr>
            <a:r>
              <a:rPr lang="en-US" sz="3349" spc="23" dirty="0" err="1">
                <a:solidFill>
                  <a:srgbClr val="141414"/>
                </a:solidFill>
                <a:latin typeface="Barlow Medium"/>
              </a:rPr>
              <a:t>Lorsque</a:t>
            </a:r>
            <a:r>
              <a:rPr lang="en-US" sz="3349" spc="23" dirty="0">
                <a:solidFill>
                  <a:srgbClr val="141414"/>
                </a:solidFill>
                <a:latin typeface="Barlow Medium"/>
              </a:rPr>
              <a:t> le </a:t>
            </a:r>
            <a:r>
              <a:rPr lang="en-US" sz="3349" spc="23" dirty="0" err="1">
                <a:solidFill>
                  <a:srgbClr val="141414"/>
                </a:solidFill>
                <a:latin typeface="Barlow Medium"/>
              </a:rPr>
              <a:t>nombre</a:t>
            </a:r>
            <a:r>
              <a:rPr lang="en-US" sz="3349" spc="23" dirty="0">
                <a:solidFill>
                  <a:srgbClr val="141414"/>
                </a:solidFill>
                <a:latin typeface="Barlow Medium"/>
              </a:rPr>
              <a:t> de ventes </a:t>
            </a:r>
            <a:r>
              <a:rPr lang="en-US" sz="3349" spc="23" dirty="0" err="1">
                <a:solidFill>
                  <a:srgbClr val="141414"/>
                </a:solidFill>
                <a:latin typeface="Barlow Medium"/>
              </a:rPr>
              <a:t>est</a:t>
            </a:r>
            <a:r>
              <a:rPr lang="en-US" sz="3349" spc="23" dirty="0">
                <a:solidFill>
                  <a:srgbClr val="141414"/>
                </a:solidFill>
                <a:latin typeface="Barlow Medium"/>
              </a:rPr>
              <a:t> </a:t>
            </a:r>
            <a:r>
              <a:rPr lang="en-US" sz="3349" spc="23" dirty="0" err="1">
                <a:solidFill>
                  <a:srgbClr val="141414"/>
                </a:solidFill>
                <a:latin typeface="Barlow Medium"/>
              </a:rPr>
              <a:t>suffisant</a:t>
            </a:r>
            <a:r>
              <a:rPr lang="en-US" sz="3349" spc="23" dirty="0">
                <a:solidFill>
                  <a:srgbClr val="141414"/>
                </a:solidFill>
                <a:latin typeface="Barlow Medium"/>
              </a:rPr>
              <a:t>, nous </a:t>
            </a:r>
            <a:r>
              <a:rPr lang="en-US" sz="3349" spc="23" dirty="0" err="1">
                <a:solidFill>
                  <a:srgbClr val="141414"/>
                </a:solidFill>
                <a:latin typeface="Barlow Medium"/>
              </a:rPr>
              <a:t>pouvons</a:t>
            </a:r>
            <a:r>
              <a:rPr lang="en-US" sz="3349" spc="23" dirty="0">
                <a:solidFill>
                  <a:srgbClr val="141414"/>
                </a:solidFill>
                <a:latin typeface="Barlow Medium"/>
              </a:rPr>
              <a:t> </a:t>
            </a:r>
            <a:r>
              <a:rPr lang="en-US" sz="3349" spc="23" dirty="0" err="1">
                <a:solidFill>
                  <a:srgbClr val="141414"/>
                </a:solidFill>
                <a:latin typeface="Barlow Medium"/>
              </a:rPr>
              <a:t>récupérer</a:t>
            </a:r>
            <a:r>
              <a:rPr lang="en-US" sz="3349" spc="23" dirty="0">
                <a:solidFill>
                  <a:srgbClr val="141414"/>
                </a:solidFill>
                <a:latin typeface="Barlow Medium"/>
              </a:rPr>
              <a:t> des </a:t>
            </a:r>
            <a:r>
              <a:rPr lang="en-US" sz="3349" spc="23" dirty="0" err="1">
                <a:solidFill>
                  <a:srgbClr val="141414"/>
                </a:solidFill>
                <a:latin typeface="Barlow Medium"/>
              </a:rPr>
              <a:t>particularités</a:t>
            </a:r>
            <a:r>
              <a:rPr lang="en-US" sz="3349" spc="23" dirty="0">
                <a:solidFill>
                  <a:srgbClr val="141414"/>
                </a:solidFill>
                <a:latin typeface="Barlow Medium"/>
              </a:rPr>
              <a:t> non </a:t>
            </a:r>
            <a:r>
              <a:rPr lang="en-US" sz="3349" spc="23" dirty="0" err="1">
                <a:solidFill>
                  <a:srgbClr val="141414"/>
                </a:solidFill>
                <a:latin typeface="Barlow Medium"/>
              </a:rPr>
              <a:t>attrapées</a:t>
            </a:r>
            <a:r>
              <a:rPr lang="en-US" sz="3349" spc="23" dirty="0">
                <a:solidFill>
                  <a:srgbClr val="141414"/>
                </a:solidFill>
                <a:latin typeface="Barlow Medium"/>
              </a:rPr>
              <a:t> par le </a:t>
            </a:r>
            <a:r>
              <a:rPr lang="en-US" sz="3349" spc="23" dirty="0" err="1">
                <a:solidFill>
                  <a:srgbClr val="141414"/>
                </a:solidFill>
                <a:latin typeface="Barlow Medium"/>
              </a:rPr>
              <a:t>modèle</a:t>
            </a:r>
            <a:r>
              <a:rPr lang="en-US" sz="3349" spc="23" dirty="0">
                <a:solidFill>
                  <a:srgbClr val="141414"/>
                </a:solidFill>
                <a:latin typeface="Barlow Medium"/>
              </a:rPr>
              <a:t> et/</a:t>
            </a:r>
            <a:r>
              <a:rPr lang="en-US" sz="3349" spc="23" dirty="0" err="1">
                <a:solidFill>
                  <a:srgbClr val="141414"/>
                </a:solidFill>
                <a:latin typeface="Barlow Medium"/>
              </a:rPr>
              <a:t>ou</a:t>
            </a:r>
            <a:r>
              <a:rPr lang="en-US" sz="3349" spc="23" dirty="0">
                <a:solidFill>
                  <a:srgbClr val="141414"/>
                </a:solidFill>
                <a:latin typeface="Barlow Medium"/>
              </a:rPr>
              <a:t> </a:t>
            </a:r>
            <a:r>
              <a:rPr lang="en-US" sz="3349" spc="23" dirty="0" err="1">
                <a:solidFill>
                  <a:srgbClr val="141414"/>
                </a:solidFill>
                <a:latin typeface="Barlow Medium"/>
              </a:rPr>
              <a:t>l’IPHL</a:t>
            </a:r>
            <a:r>
              <a:rPr lang="en-US" sz="3349" spc="23" dirty="0">
                <a:solidFill>
                  <a:srgbClr val="141414"/>
                </a:solidFill>
                <a:latin typeface="Barlow Medium"/>
              </a:rPr>
              <a:t>.</a:t>
            </a:r>
          </a:p>
          <a:p>
            <a:pPr marL="723138" lvl="1" indent="-361569">
              <a:lnSpc>
                <a:spcPts val="4689"/>
              </a:lnSpc>
              <a:buFont typeface="Arial"/>
              <a:buChar char="•"/>
            </a:pPr>
            <a:r>
              <a:rPr lang="en-US" sz="3349" spc="23" dirty="0">
                <a:solidFill>
                  <a:srgbClr val="141414"/>
                </a:solidFill>
                <a:latin typeface="Barlow Medium"/>
              </a:rPr>
              <a:t>Si les ventes </a:t>
            </a:r>
            <a:r>
              <a:rPr lang="en-US" sz="3349" spc="23" dirty="0" err="1">
                <a:solidFill>
                  <a:srgbClr val="141414"/>
                </a:solidFill>
                <a:latin typeface="Barlow Medium"/>
              </a:rPr>
              <a:t>sont</a:t>
            </a:r>
            <a:r>
              <a:rPr lang="en-US" sz="3349" spc="23" dirty="0">
                <a:solidFill>
                  <a:srgbClr val="141414"/>
                </a:solidFill>
                <a:latin typeface="Barlow Medium"/>
              </a:rPr>
              <a:t> </a:t>
            </a:r>
            <a:r>
              <a:rPr lang="en-US" sz="3349" spc="23" dirty="0" err="1">
                <a:solidFill>
                  <a:srgbClr val="141414"/>
                </a:solidFill>
                <a:latin typeface="Barlow Medium"/>
              </a:rPr>
              <a:t>moins</a:t>
            </a:r>
            <a:r>
              <a:rPr lang="en-US" sz="3349" spc="23" dirty="0">
                <a:solidFill>
                  <a:srgbClr val="141414"/>
                </a:solidFill>
                <a:latin typeface="Barlow Medium"/>
              </a:rPr>
              <a:t> </a:t>
            </a:r>
            <a:r>
              <a:rPr lang="en-US" sz="3349" spc="23" dirty="0" err="1">
                <a:solidFill>
                  <a:srgbClr val="141414"/>
                </a:solidFill>
                <a:latin typeface="Barlow Medium"/>
              </a:rPr>
              <a:t>comparables</a:t>
            </a:r>
            <a:r>
              <a:rPr lang="en-US" sz="3349" spc="23" dirty="0">
                <a:solidFill>
                  <a:srgbClr val="141414"/>
                </a:solidFill>
                <a:latin typeface="Barlow Medium"/>
              </a:rPr>
              <a:t> aux </a:t>
            </a:r>
            <a:r>
              <a:rPr lang="en-US" sz="3349" spc="23" dirty="0" err="1">
                <a:solidFill>
                  <a:srgbClr val="141414"/>
                </a:solidFill>
                <a:latin typeface="Barlow Medium"/>
              </a:rPr>
              <a:t>sujets</a:t>
            </a:r>
            <a:r>
              <a:rPr lang="en-US" sz="3349" spc="23" dirty="0">
                <a:solidFill>
                  <a:srgbClr val="141414"/>
                </a:solidFill>
                <a:latin typeface="Barlow Medium"/>
              </a:rPr>
              <a:t>, les </a:t>
            </a:r>
            <a:r>
              <a:rPr lang="en-US" sz="3349" spc="23" dirty="0" err="1">
                <a:solidFill>
                  <a:srgbClr val="141414"/>
                </a:solidFill>
                <a:latin typeface="Barlow Medium"/>
              </a:rPr>
              <a:t>ajustements</a:t>
            </a:r>
            <a:r>
              <a:rPr lang="en-US" sz="3349" spc="23" dirty="0">
                <a:solidFill>
                  <a:srgbClr val="141414"/>
                </a:solidFill>
                <a:latin typeface="Barlow Medium"/>
              </a:rPr>
              <a:t> </a:t>
            </a:r>
            <a:r>
              <a:rPr lang="en-US" sz="3349" spc="23" dirty="0" err="1">
                <a:solidFill>
                  <a:srgbClr val="141414"/>
                </a:solidFill>
                <a:latin typeface="Barlow Medium"/>
              </a:rPr>
              <a:t>découlant</a:t>
            </a:r>
            <a:r>
              <a:rPr lang="en-US" sz="3349" spc="23" dirty="0">
                <a:solidFill>
                  <a:srgbClr val="141414"/>
                </a:solidFill>
                <a:latin typeface="Barlow Medium"/>
              </a:rPr>
              <a:t> du </a:t>
            </a:r>
            <a:r>
              <a:rPr lang="en-US" sz="3349" spc="23" dirty="0" err="1">
                <a:solidFill>
                  <a:srgbClr val="141414"/>
                </a:solidFill>
                <a:latin typeface="Barlow Medium"/>
              </a:rPr>
              <a:t>modèle</a:t>
            </a:r>
            <a:r>
              <a:rPr lang="en-US" sz="3349" spc="23" dirty="0">
                <a:solidFill>
                  <a:srgbClr val="141414"/>
                </a:solidFill>
                <a:latin typeface="Barlow Medium"/>
              </a:rPr>
              <a:t> </a:t>
            </a:r>
            <a:r>
              <a:rPr lang="en-US" sz="3349" spc="23" dirty="0" err="1">
                <a:solidFill>
                  <a:srgbClr val="141414"/>
                </a:solidFill>
                <a:latin typeface="Barlow Medium"/>
              </a:rPr>
              <a:t>stabilisent</a:t>
            </a:r>
            <a:r>
              <a:rPr lang="en-US" sz="3349" spc="23" dirty="0">
                <a:solidFill>
                  <a:srgbClr val="141414"/>
                </a:solidFill>
                <a:latin typeface="Barlow Medium"/>
              </a:rPr>
              <a:t> </a:t>
            </a:r>
            <a:r>
              <a:rPr lang="en-US" sz="3349" spc="23" dirty="0" err="1">
                <a:solidFill>
                  <a:srgbClr val="141414"/>
                </a:solidFill>
                <a:latin typeface="Barlow Medium"/>
              </a:rPr>
              <a:t>l’expertise</a:t>
            </a:r>
            <a:r>
              <a:rPr lang="en-US" sz="3349" spc="23" dirty="0">
                <a:solidFill>
                  <a:srgbClr val="141414"/>
                </a:solidFill>
                <a:latin typeface="Barlow Medium"/>
              </a:rPr>
              <a:t>.</a:t>
            </a:r>
          </a:p>
          <a:p>
            <a:pPr marL="723138" lvl="1" indent="-361569">
              <a:lnSpc>
                <a:spcPts val="4689"/>
              </a:lnSpc>
              <a:buFont typeface="Arial"/>
              <a:buChar char="•"/>
            </a:pPr>
            <a:r>
              <a:rPr lang="en-US" sz="3349" spc="23" dirty="0" err="1">
                <a:solidFill>
                  <a:srgbClr val="141414"/>
                </a:solidFill>
                <a:latin typeface="Barlow Medium"/>
              </a:rPr>
              <a:t>Réduction</a:t>
            </a:r>
            <a:r>
              <a:rPr lang="en-US" sz="3349" spc="23" dirty="0">
                <a:solidFill>
                  <a:srgbClr val="141414"/>
                </a:solidFill>
                <a:latin typeface="Barlow Medium"/>
              </a:rPr>
              <a:t> </a:t>
            </a:r>
            <a:r>
              <a:rPr lang="en-US" sz="3349" spc="23" dirty="0" err="1">
                <a:solidFill>
                  <a:srgbClr val="141414"/>
                </a:solidFill>
                <a:latin typeface="Barlow Medium"/>
              </a:rPr>
              <a:t>considérable</a:t>
            </a:r>
            <a:r>
              <a:rPr lang="en-US" sz="3349" spc="23" dirty="0">
                <a:solidFill>
                  <a:srgbClr val="141414"/>
                </a:solidFill>
                <a:latin typeface="Barlow Medium"/>
              </a:rPr>
              <a:t> de la </a:t>
            </a:r>
            <a:r>
              <a:rPr lang="en-US" sz="3349" spc="23" dirty="0" err="1">
                <a:solidFill>
                  <a:srgbClr val="141414"/>
                </a:solidFill>
                <a:latin typeface="Barlow Medium"/>
              </a:rPr>
              <a:t>paramétrisation</a:t>
            </a:r>
            <a:r>
              <a:rPr lang="en-US" sz="3349" spc="23" dirty="0">
                <a:solidFill>
                  <a:srgbClr val="141414"/>
                </a:solidFill>
                <a:latin typeface="Barlow Medium"/>
              </a:rPr>
              <a:t> necessaire</a:t>
            </a:r>
          </a:p>
          <a:p>
            <a:pPr marL="361569" lvl="1">
              <a:lnSpc>
                <a:spcPts val="4689"/>
              </a:lnSpc>
            </a:pPr>
            <a:endParaRPr lang="en-US" sz="3349" spc="23" dirty="0">
              <a:solidFill>
                <a:srgbClr val="141414"/>
              </a:solidFill>
              <a:latin typeface="Barlow Medium"/>
            </a:endParaRPr>
          </a:p>
          <a:p>
            <a:pPr algn="ctr">
              <a:lnSpc>
                <a:spcPts val="4689"/>
              </a:lnSpc>
            </a:pPr>
            <a:endParaRPr lang="en-US" sz="3349" spc="23" dirty="0">
              <a:solidFill>
                <a:srgbClr val="141414"/>
              </a:solidFill>
              <a:latin typeface="Barlow Medium"/>
            </a:endParaRPr>
          </a:p>
        </p:txBody>
      </p:sp>
      <p:grpSp>
        <p:nvGrpSpPr>
          <p:cNvPr id="5" name="Group 4">
            <a:extLst>
              <a:ext uri="{FF2B5EF4-FFF2-40B4-BE49-F238E27FC236}">
                <a16:creationId xmlns:a16="http://schemas.microsoft.com/office/drawing/2014/main" id="{9243BC87-4853-4765-86BE-348A6359A802}"/>
              </a:ext>
            </a:extLst>
          </p:cNvPr>
          <p:cNvGrpSpPr/>
          <p:nvPr/>
        </p:nvGrpSpPr>
        <p:grpSpPr>
          <a:xfrm>
            <a:off x="1028700" y="8753587"/>
            <a:ext cx="6327149" cy="480901"/>
            <a:chOff x="0" y="-81972"/>
            <a:chExt cx="8436199" cy="641202"/>
          </a:xfrm>
        </p:grpSpPr>
        <p:sp>
          <p:nvSpPr>
            <p:cNvPr id="6" name="TextBox 5">
              <a:extLst>
                <a:ext uri="{FF2B5EF4-FFF2-40B4-BE49-F238E27FC236}">
                  <a16:creationId xmlns:a16="http://schemas.microsoft.com/office/drawing/2014/main" id="{E476839D-198E-4570-AE2D-63686531CB32}"/>
                </a:ext>
              </a:extLst>
            </p:cNvPr>
            <p:cNvSpPr txBox="1"/>
            <p:nvPr/>
          </p:nvSpPr>
          <p:spPr>
            <a:xfrm>
              <a:off x="1379141" y="37173"/>
              <a:ext cx="7057058" cy="443711"/>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dirty="0">
                  <a:ln>
                    <a:noFill/>
                  </a:ln>
                  <a:effectLst/>
                  <a:uLnTx/>
                  <a:uFillTx/>
                  <a:latin typeface="Barlow Medium"/>
                  <a:ea typeface="+mn-ea"/>
                  <a:cs typeface="+mn-cs"/>
                </a:rPr>
                <a:t>REBONDIR</a:t>
              </a:r>
            </a:p>
          </p:txBody>
        </p:sp>
        <p:sp>
          <p:nvSpPr>
            <p:cNvPr id="7" name="TextBox 6">
              <a:extLst>
                <a:ext uri="{FF2B5EF4-FFF2-40B4-BE49-F238E27FC236}">
                  <a16:creationId xmlns:a16="http://schemas.microsoft.com/office/drawing/2014/main" id="{2F72ACFA-F275-4C51-81E8-B767B516A380}"/>
                </a:ext>
              </a:extLst>
            </p:cNvPr>
            <p:cNvSpPr txBox="1"/>
            <p:nvPr/>
          </p:nvSpPr>
          <p:spPr>
            <a:xfrm>
              <a:off x="0" y="-81972"/>
              <a:ext cx="1161080" cy="64120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effectLst/>
                  <a:uLnTx/>
                  <a:uFillTx/>
                  <a:latin typeface="Barlow Medium Bold"/>
                  <a:ea typeface="+mn-ea"/>
                  <a:cs typeface="+mn-cs"/>
                </a:rPr>
                <a:t>42</a:t>
              </a:r>
            </a:p>
          </p:txBody>
        </p:sp>
      </p:grpSp>
    </p:spTree>
    <p:extLst>
      <p:ext uri="{BB962C8B-B14F-4D97-AF65-F5344CB8AC3E}">
        <p14:creationId xmlns:p14="http://schemas.microsoft.com/office/powerpoint/2010/main" val="3124949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CDA7D"/>
        </a:solidFill>
        <a:effectLst/>
      </p:bgPr>
    </p:bg>
    <p:spTree>
      <p:nvGrpSpPr>
        <p:cNvPr id="1" name=""/>
        <p:cNvGrpSpPr/>
        <p:nvPr/>
      </p:nvGrpSpPr>
      <p:grpSpPr>
        <a:xfrm>
          <a:off x="0" y="0"/>
          <a:ext cx="0" cy="0"/>
          <a:chOff x="0" y="0"/>
          <a:chExt cx="0" cy="0"/>
        </a:xfrm>
      </p:grpSpPr>
      <p:sp>
        <p:nvSpPr>
          <p:cNvPr id="2" name="TextBox 2"/>
          <p:cNvSpPr txBox="1"/>
          <p:nvPr/>
        </p:nvSpPr>
        <p:spPr>
          <a:xfrm>
            <a:off x="1028700" y="703712"/>
            <a:ext cx="9528206" cy="2858787"/>
          </a:xfrm>
          <a:prstGeom prst="rect">
            <a:avLst/>
          </a:prstGeom>
        </p:spPr>
        <p:txBody>
          <a:bodyPr lIns="0" tIns="0" rIns="0" bIns="0" rtlCol="0" anchor="t">
            <a:spAutoFit/>
          </a:bodyPr>
          <a:lstStyle/>
          <a:p>
            <a:pPr marL="0" marR="0" lvl="0" indent="0" algn="l" defTabSz="914400" rtl="0" eaLnBrk="1" fontAlgn="auto" latinLnBrk="0" hangingPunct="1">
              <a:lnSpc>
                <a:spcPts val="5675"/>
              </a:lnSpc>
              <a:spcBef>
                <a:spcPts val="0"/>
              </a:spcBef>
              <a:spcAft>
                <a:spcPts val="0"/>
              </a:spcAft>
              <a:buClrTx/>
              <a:buSzTx/>
              <a:buFontTx/>
              <a:buNone/>
              <a:tabLst/>
              <a:defRPr/>
            </a:pPr>
            <a:r>
              <a:rPr kumimoji="0" lang="fr-CA" sz="5675" b="0" i="0" u="none" strike="noStrike" kern="1200" cap="none" spc="0" normalizeH="0" baseline="0" noProof="0" dirty="0">
                <a:ln>
                  <a:noFill/>
                </a:ln>
                <a:solidFill>
                  <a:srgbClr val="141414"/>
                </a:solidFill>
                <a:effectLst/>
                <a:uLnTx/>
                <a:uFillTx/>
                <a:latin typeface="Barlow Bold Bold"/>
                <a:ea typeface="+mn-ea"/>
                <a:cs typeface="+mn-cs"/>
              </a:rPr>
              <a:t>Exemple 3</a:t>
            </a:r>
          </a:p>
          <a:p>
            <a:pPr marL="0" marR="0" lvl="0" indent="0" algn="l" defTabSz="914400" rtl="0" eaLnBrk="1" fontAlgn="auto" latinLnBrk="0" hangingPunct="1">
              <a:lnSpc>
                <a:spcPts val="5475"/>
              </a:lnSpc>
              <a:spcBef>
                <a:spcPts val="0"/>
              </a:spcBef>
              <a:spcAft>
                <a:spcPts val="0"/>
              </a:spcAft>
              <a:buClrTx/>
              <a:buSzTx/>
              <a:buFontTx/>
              <a:buNone/>
              <a:tabLst/>
              <a:defRPr/>
            </a:pPr>
            <a:r>
              <a:rPr kumimoji="0" lang="fr-CA" sz="5475" b="0" i="0" u="none" strike="noStrike" kern="1200" cap="none" spc="0" normalizeH="0" baseline="0" noProof="0" dirty="0">
                <a:ln>
                  <a:noFill/>
                </a:ln>
                <a:solidFill>
                  <a:srgbClr val="141414"/>
                </a:solidFill>
                <a:effectLst/>
                <a:uLnTx/>
                <a:uFillTx/>
                <a:latin typeface="Barlow Bold Bold"/>
                <a:ea typeface="+mn-ea"/>
                <a:cs typeface="+mn-cs"/>
              </a:rPr>
              <a:t>Impact de la pandémie sur divers secteurs à Laval</a:t>
            </a:r>
          </a:p>
          <a:p>
            <a:pPr marL="0" marR="0" lvl="0" indent="0" algn="l" defTabSz="914400" rtl="0" eaLnBrk="1" fontAlgn="auto" latinLnBrk="0" hangingPunct="1">
              <a:lnSpc>
                <a:spcPts val="5675"/>
              </a:lnSpc>
              <a:spcBef>
                <a:spcPct val="0"/>
              </a:spcBef>
              <a:spcAft>
                <a:spcPts val="0"/>
              </a:spcAft>
              <a:buClrTx/>
              <a:buSzTx/>
              <a:buFontTx/>
              <a:buNone/>
              <a:tabLst/>
              <a:defRPr/>
            </a:pPr>
            <a:endParaRPr kumimoji="0" lang="en-US" sz="5475" b="0" i="0" u="none" strike="noStrike" kern="1200" cap="none" spc="0" normalizeH="0" baseline="0" noProof="0" dirty="0">
              <a:ln>
                <a:noFill/>
              </a:ln>
              <a:solidFill>
                <a:srgbClr val="141414"/>
              </a:solidFill>
              <a:effectLst/>
              <a:uLnTx/>
              <a:uFillTx/>
              <a:latin typeface="Barlow Bold Bold"/>
              <a:ea typeface="+mn-ea"/>
              <a:cs typeface="+mn-cs"/>
            </a:endParaRP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188904" flipH="1">
            <a:off x="5702304" y="1123092"/>
            <a:ext cx="16046810" cy="6997107"/>
          </a:xfrm>
          <a:prstGeom prst="rect">
            <a:avLst/>
          </a:prstGeom>
        </p:spPr>
      </p:pic>
      <p:pic>
        <p:nvPicPr>
          <p:cNvPr id="5" name="Picture 2" descr="[animate output image]">
            <a:extLst>
              <a:ext uri="{FF2B5EF4-FFF2-40B4-BE49-F238E27FC236}">
                <a16:creationId xmlns:a16="http://schemas.microsoft.com/office/drawing/2014/main" id="{B3A37CC8-4B21-CA43-9F51-D1570092105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48100" y="2781300"/>
            <a:ext cx="10591800" cy="70207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6" name="Group 4">
            <a:extLst>
              <a:ext uri="{FF2B5EF4-FFF2-40B4-BE49-F238E27FC236}">
                <a16:creationId xmlns:a16="http://schemas.microsoft.com/office/drawing/2014/main" id="{1B16EBAD-4647-59AA-445D-8860266BC6AB}"/>
              </a:ext>
            </a:extLst>
          </p:cNvPr>
          <p:cNvGrpSpPr/>
          <p:nvPr/>
        </p:nvGrpSpPr>
        <p:grpSpPr>
          <a:xfrm>
            <a:off x="1028700" y="8753587"/>
            <a:ext cx="6327149" cy="480901"/>
            <a:chOff x="0" y="-81972"/>
            <a:chExt cx="8436199" cy="641202"/>
          </a:xfrm>
        </p:grpSpPr>
        <p:sp>
          <p:nvSpPr>
            <p:cNvPr id="7" name="TextBox 5">
              <a:extLst>
                <a:ext uri="{FF2B5EF4-FFF2-40B4-BE49-F238E27FC236}">
                  <a16:creationId xmlns:a16="http://schemas.microsoft.com/office/drawing/2014/main" id="{187A1D8C-68BA-02D0-11DA-6D29D91E388D}"/>
                </a:ext>
              </a:extLst>
            </p:cNvPr>
            <p:cNvSpPr txBox="1"/>
            <p:nvPr/>
          </p:nvSpPr>
          <p:spPr>
            <a:xfrm>
              <a:off x="1379141" y="37174"/>
              <a:ext cx="7057058" cy="463234"/>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F5F6F5"/>
                  </a:solidFill>
                  <a:effectLst/>
                  <a:uLnTx/>
                  <a:uFillTx/>
                  <a:latin typeface="Barlow Medium"/>
                  <a:ea typeface="+mn-ea"/>
                  <a:cs typeface="+mn-cs"/>
                </a:rPr>
                <a:t>REBONDIR</a:t>
              </a:r>
            </a:p>
          </p:txBody>
        </p:sp>
        <p:sp>
          <p:nvSpPr>
            <p:cNvPr id="8" name="TextBox 6">
              <a:extLst>
                <a:ext uri="{FF2B5EF4-FFF2-40B4-BE49-F238E27FC236}">
                  <a16:creationId xmlns:a16="http://schemas.microsoft.com/office/drawing/2014/main" id="{F0C1656C-07A3-CD70-6A11-776EE6502F00}"/>
                </a:ext>
              </a:extLst>
            </p:cNvPr>
            <p:cNvSpPr txBox="1"/>
            <p:nvPr/>
          </p:nvSpPr>
          <p:spPr>
            <a:xfrm>
              <a:off x="0" y="-81972"/>
              <a:ext cx="1161080" cy="64120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lang="en-US" sz="3000" dirty="0">
                  <a:solidFill>
                    <a:srgbClr val="F5F6F5"/>
                  </a:solidFill>
                  <a:latin typeface="Barlow Medium Bold"/>
                </a:rPr>
                <a:t>43</a:t>
              </a:r>
              <a:endParaRPr kumimoji="0" lang="en-US" sz="3000" b="0" i="0" u="none" strike="noStrike" kern="1200" cap="none" spc="0" normalizeH="0" baseline="0" noProof="0" dirty="0">
                <a:ln>
                  <a:noFill/>
                </a:ln>
                <a:solidFill>
                  <a:srgbClr val="F5F6F5"/>
                </a:solidFill>
                <a:effectLst/>
                <a:uLnTx/>
                <a:uFillTx/>
                <a:latin typeface="Barlow Medium Bold"/>
                <a:ea typeface="+mn-ea"/>
                <a:cs typeface="+mn-cs"/>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D603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500389" y="1482959"/>
            <a:ext cx="9216387" cy="6135249"/>
          </a:xfrm>
          <a:prstGeom prst="rect">
            <a:avLst/>
          </a:prstGeom>
        </p:spPr>
      </p:pic>
      <p:sp>
        <p:nvSpPr>
          <p:cNvPr id="3" name="TextBox 3"/>
          <p:cNvSpPr txBox="1"/>
          <p:nvPr/>
        </p:nvSpPr>
        <p:spPr>
          <a:xfrm>
            <a:off x="1028701" y="1000085"/>
            <a:ext cx="5295900" cy="3286713"/>
          </a:xfrm>
          <a:prstGeom prst="rect">
            <a:avLst/>
          </a:prstGeom>
        </p:spPr>
        <p:txBody>
          <a:bodyPr wrap="square" lIns="0" tIns="0" rIns="0" bIns="0" rtlCol="0" anchor="t">
            <a:spAutoFit/>
          </a:bodyPr>
          <a:lstStyle/>
          <a:p>
            <a:pPr marL="0" marR="0" lvl="0" indent="0" algn="l" defTabSz="914400" rtl="0" eaLnBrk="1" fontAlgn="auto" latinLnBrk="0" hangingPunct="1">
              <a:lnSpc>
                <a:spcPts val="6425"/>
              </a:lnSpc>
              <a:spcBef>
                <a:spcPts val="0"/>
              </a:spcBef>
              <a:spcAft>
                <a:spcPts val="0"/>
              </a:spcAft>
              <a:buClrTx/>
              <a:buSzTx/>
              <a:buFontTx/>
              <a:buNone/>
              <a:tabLst/>
              <a:defRPr/>
            </a:pPr>
            <a:r>
              <a:rPr kumimoji="0" lang="en-US" sz="6425" b="0" i="0" u="none" strike="noStrike" kern="1200" cap="none" spc="0" normalizeH="0" baseline="0" noProof="0" dirty="0" err="1">
                <a:ln>
                  <a:noFill/>
                </a:ln>
                <a:solidFill>
                  <a:srgbClr val="3CDA7D"/>
                </a:solidFill>
                <a:effectLst/>
                <a:uLnTx/>
                <a:uFillTx/>
                <a:latin typeface="Barlow Bold Bold"/>
                <a:ea typeface="+mn-ea"/>
                <a:cs typeface="+mn-cs"/>
              </a:rPr>
              <a:t>Statistiques</a:t>
            </a:r>
            <a:r>
              <a:rPr kumimoji="0" lang="en-US" sz="6425" b="0" i="0" u="none" strike="noStrike" kern="1200" cap="none" spc="0" normalizeH="0" baseline="0" noProof="0" dirty="0">
                <a:ln>
                  <a:noFill/>
                </a:ln>
                <a:solidFill>
                  <a:srgbClr val="3CDA7D"/>
                </a:solidFill>
                <a:effectLst/>
                <a:uLnTx/>
                <a:uFillTx/>
                <a:latin typeface="Barlow Bold Bold"/>
                <a:ea typeface="+mn-ea"/>
                <a:cs typeface="+mn-cs"/>
              </a:rPr>
              <a:t> </a:t>
            </a:r>
            <a:r>
              <a:rPr kumimoji="0" lang="en-US" sz="6425" b="0" i="0" u="none" strike="noStrike" kern="1200" cap="none" spc="0" normalizeH="0" baseline="0" noProof="0" dirty="0" err="1">
                <a:ln>
                  <a:noFill/>
                </a:ln>
                <a:solidFill>
                  <a:srgbClr val="3CDA7D"/>
                </a:solidFill>
                <a:effectLst/>
                <a:uLnTx/>
                <a:uFillTx/>
                <a:latin typeface="Barlow Bold Bold"/>
                <a:ea typeface="+mn-ea"/>
                <a:cs typeface="+mn-cs"/>
              </a:rPr>
              <a:t>globales</a:t>
            </a:r>
            <a:r>
              <a:rPr kumimoji="0" lang="en-US" sz="6425" b="0" i="0" u="none" strike="noStrike" kern="1200" cap="none" spc="0" normalizeH="0" baseline="0" noProof="0" dirty="0">
                <a:ln>
                  <a:noFill/>
                </a:ln>
                <a:solidFill>
                  <a:srgbClr val="3CDA7D"/>
                </a:solidFill>
                <a:effectLst/>
                <a:uLnTx/>
                <a:uFillTx/>
                <a:latin typeface="Barlow Bold Bold"/>
                <a:ea typeface="+mn-ea"/>
                <a:cs typeface="+mn-cs"/>
              </a:rPr>
              <a:t> vs locales</a:t>
            </a:r>
          </a:p>
          <a:p>
            <a:pPr marL="0" marR="0" lvl="0" indent="0" algn="l" defTabSz="914400" rtl="0" eaLnBrk="1" fontAlgn="auto" latinLnBrk="0" hangingPunct="1">
              <a:lnSpc>
                <a:spcPts val="6425"/>
              </a:lnSpc>
              <a:spcBef>
                <a:spcPct val="0"/>
              </a:spcBef>
              <a:spcAft>
                <a:spcPts val="0"/>
              </a:spcAft>
              <a:buClrTx/>
              <a:buSzTx/>
              <a:buFontTx/>
              <a:buNone/>
              <a:tabLst/>
              <a:defRPr/>
            </a:pPr>
            <a:endParaRPr kumimoji="0" lang="en-US" sz="6425" b="0" i="0" u="none" strike="noStrike" kern="1200" cap="none" spc="0" normalizeH="0" baseline="0" noProof="0" dirty="0">
              <a:ln>
                <a:noFill/>
              </a:ln>
              <a:solidFill>
                <a:srgbClr val="3CDA7D"/>
              </a:solidFill>
              <a:effectLst/>
              <a:uLnTx/>
              <a:uFillTx/>
              <a:latin typeface="Barlow Bold Bold"/>
              <a:ea typeface="+mn-ea"/>
              <a:cs typeface="+mn-cs"/>
            </a:endParaRPr>
          </a:p>
        </p:txBody>
      </p:sp>
      <p:grpSp>
        <p:nvGrpSpPr>
          <p:cNvPr id="4" name="Group 4"/>
          <p:cNvGrpSpPr/>
          <p:nvPr/>
        </p:nvGrpSpPr>
        <p:grpSpPr>
          <a:xfrm>
            <a:off x="1028700" y="8753587"/>
            <a:ext cx="6327149" cy="480901"/>
            <a:chOff x="0" y="-81972"/>
            <a:chExt cx="8436199" cy="641202"/>
          </a:xfrm>
        </p:grpSpPr>
        <p:sp>
          <p:nvSpPr>
            <p:cNvPr id="5" name="TextBox 5"/>
            <p:cNvSpPr txBox="1"/>
            <p:nvPr/>
          </p:nvSpPr>
          <p:spPr>
            <a:xfrm>
              <a:off x="1379141" y="37174"/>
              <a:ext cx="7057058" cy="463234"/>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dirty="0">
                  <a:ln>
                    <a:noFill/>
                  </a:ln>
                  <a:solidFill>
                    <a:srgbClr val="F5F6F5"/>
                  </a:solidFill>
                  <a:effectLst/>
                  <a:uLnTx/>
                  <a:uFillTx/>
                  <a:latin typeface="Barlow Medium"/>
                  <a:ea typeface="+mn-ea"/>
                  <a:cs typeface="+mn-cs"/>
                </a:rPr>
                <a:t>REBONDIR</a:t>
              </a:r>
            </a:p>
          </p:txBody>
        </p:sp>
        <p:sp>
          <p:nvSpPr>
            <p:cNvPr id="6" name="TextBox 6"/>
            <p:cNvSpPr txBox="1"/>
            <p:nvPr/>
          </p:nvSpPr>
          <p:spPr>
            <a:xfrm>
              <a:off x="0" y="-81972"/>
              <a:ext cx="1161080" cy="64120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lang="en-US" sz="3000" dirty="0">
                  <a:solidFill>
                    <a:srgbClr val="F5F6F5"/>
                  </a:solidFill>
                  <a:latin typeface="Barlow Medium Bold"/>
                </a:rPr>
                <a:t>44</a:t>
              </a:r>
              <a:endParaRPr kumimoji="0" lang="en-US" sz="3000" b="0" i="0" u="none" strike="noStrike" kern="1200" cap="none" spc="0" normalizeH="0" baseline="0" noProof="0" dirty="0">
                <a:ln>
                  <a:noFill/>
                </a:ln>
                <a:solidFill>
                  <a:srgbClr val="F5F6F5"/>
                </a:solidFill>
                <a:effectLst/>
                <a:uLnTx/>
                <a:uFillTx/>
                <a:latin typeface="Barlow Medium Bold"/>
                <a:ea typeface="+mn-ea"/>
                <a:cs typeface="+mn-cs"/>
              </a:endParaRPr>
            </a:p>
          </p:txBody>
        </p:sp>
      </p:grpSp>
      <p:sp>
        <p:nvSpPr>
          <p:cNvPr id="7" name="TextBox 7"/>
          <p:cNvSpPr txBox="1"/>
          <p:nvPr/>
        </p:nvSpPr>
        <p:spPr>
          <a:xfrm>
            <a:off x="1143538" y="3910330"/>
            <a:ext cx="5614165" cy="2390140"/>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fr-CA" sz="3399" b="0" i="0" u="none" strike="noStrike" kern="1200" cap="none" spc="0" normalizeH="0" baseline="0" noProof="0" dirty="0">
                <a:ln>
                  <a:noFill/>
                </a:ln>
                <a:solidFill>
                  <a:srgbClr val="F5F6F5"/>
                </a:solidFill>
                <a:effectLst/>
                <a:uLnTx/>
                <a:uFillTx/>
                <a:latin typeface="Barlow Medium"/>
                <a:ea typeface="+mn-ea"/>
                <a:cs typeface="+mn-cs"/>
              </a:rPr>
              <a:t>Une statistique globale couvre l’ensemble du territoire analysé;</a:t>
            </a:r>
          </a:p>
          <a:p>
            <a:pPr marL="0" marR="0" lvl="0" indent="0" algn="ctr" defTabSz="914400" rtl="0" eaLnBrk="1" fontAlgn="auto" latinLnBrk="0" hangingPunct="1">
              <a:lnSpc>
                <a:spcPts val="4759"/>
              </a:lnSpc>
              <a:spcBef>
                <a:spcPts val="0"/>
              </a:spcBef>
              <a:spcAft>
                <a:spcPts val="0"/>
              </a:spcAft>
              <a:buClrTx/>
              <a:buSzTx/>
              <a:buFontTx/>
              <a:buNone/>
              <a:tabLst/>
              <a:defRPr/>
            </a:pPr>
            <a:endParaRPr kumimoji="0" lang="en-US" sz="3399" b="0" i="0" u="none" strike="noStrike" kern="1200" cap="none" spc="0" normalizeH="0" baseline="0" noProof="0" dirty="0">
              <a:ln>
                <a:noFill/>
              </a:ln>
              <a:solidFill>
                <a:srgbClr val="F5F6F5"/>
              </a:solidFill>
              <a:effectLst/>
              <a:uLnTx/>
              <a:uFillTx/>
              <a:latin typeface="Barlow Medium"/>
              <a:ea typeface="+mn-ea"/>
              <a:cs typeface="+mn-cs"/>
            </a:endParaRPr>
          </a:p>
        </p:txBody>
      </p:sp>
      <p:sp>
        <p:nvSpPr>
          <p:cNvPr id="8" name="TextBox 8"/>
          <p:cNvSpPr txBox="1"/>
          <p:nvPr/>
        </p:nvSpPr>
        <p:spPr>
          <a:xfrm>
            <a:off x="1530760" y="6243320"/>
            <a:ext cx="5130858" cy="1471184"/>
          </a:xfrm>
          <a:prstGeom prst="rect">
            <a:avLst/>
          </a:prstGeom>
        </p:spPr>
        <p:txBody>
          <a:bodyPr lIns="0" tIns="0" rIns="0" bIns="0" rtlCol="0" anchor="t">
            <a:spAutoFit/>
          </a:bodyPr>
          <a:lstStyle/>
          <a:p>
            <a:pPr marL="0" marR="0" lvl="0" indent="0" algn="ctr" defTabSz="914400" rtl="0" eaLnBrk="1" fontAlgn="auto" latinLnBrk="0" hangingPunct="1">
              <a:lnSpc>
                <a:spcPts val="3961"/>
              </a:lnSpc>
              <a:spcBef>
                <a:spcPts val="0"/>
              </a:spcBef>
              <a:spcAft>
                <a:spcPts val="0"/>
              </a:spcAft>
              <a:buClrTx/>
              <a:buSzTx/>
              <a:buFontTx/>
              <a:buNone/>
              <a:tabLst/>
              <a:defRPr/>
            </a:pPr>
            <a:r>
              <a:rPr kumimoji="0" lang="fr-CA" sz="2829" b="0" i="0" u="none" strike="noStrike" kern="1200" cap="none" spc="0" normalizeH="0" baseline="0" noProof="0" dirty="0">
                <a:ln>
                  <a:noFill/>
                </a:ln>
                <a:solidFill>
                  <a:srgbClr val="F5F6F5"/>
                </a:solidFill>
                <a:effectLst/>
                <a:uLnTx/>
                <a:uFillTx/>
                <a:latin typeface="Barlow Medium Bold"/>
                <a:ea typeface="+mn-ea"/>
                <a:cs typeface="+mn-cs"/>
              </a:rPr>
              <a:t>« Il fait en moyenne environ 15</a:t>
            </a:r>
            <a:r>
              <a:rPr kumimoji="0" lang="fr-CA" sz="2829" b="0" i="0" u="none" strike="noStrike" kern="1200" cap="none" spc="0" normalizeH="0" baseline="30000" noProof="0" dirty="0">
                <a:ln>
                  <a:noFill/>
                </a:ln>
                <a:solidFill>
                  <a:srgbClr val="F5F6F5"/>
                </a:solidFill>
                <a:effectLst/>
                <a:uLnTx/>
                <a:uFillTx/>
                <a:latin typeface="Barlow Medium Bold"/>
                <a:ea typeface="+mn-ea"/>
                <a:cs typeface="+mn-cs"/>
              </a:rPr>
              <a:t>o</a:t>
            </a:r>
            <a:r>
              <a:rPr kumimoji="0" lang="fr-CA" sz="2829" b="0" i="0" u="none" strike="noStrike" kern="1200" cap="none" spc="0" normalizeH="0" baseline="0" noProof="0" dirty="0">
                <a:ln>
                  <a:noFill/>
                </a:ln>
                <a:solidFill>
                  <a:srgbClr val="F5F6F5"/>
                </a:solidFill>
                <a:effectLst/>
                <a:uLnTx/>
                <a:uFillTx/>
                <a:latin typeface="Barlow Medium Bold"/>
                <a:ea typeface="+mn-ea"/>
                <a:cs typeface="+mn-cs"/>
              </a:rPr>
              <a:t>C aux États-Unis. »</a:t>
            </a:r>
          </a:p>
          <a:p>
            <a:pPr marL="0" marR="0" lvl="0" indent="0" algn="ctr" defTabSz="914400" rtl="0" eaLnBrk="1" fontAlgn="auto" latinLnBrk="0" hangingPunct="1">
              <a:lnSpc>
                <a:spcPts val="3961"/>
              </a:lnSpc>
              <a:spcBef>
                <a:spcPts val="0"/>
              </a:spcBef>
              <a:spcAft>
                <a:spcPts val="0"/>
              </a:spcAft>
              <a:buClrTx/>
              <a:buSzTx/>
              <a:buFontTx/>
              <a:buNone/>
              <a:tabLst/>
              <a:defRPr/>
            </a:pPr>
            <a:endParaRPr kumimoji="0" lang="en-US" sz="2829" b="0" i="0" u="none" strike="noStrike" kern="1200" cap="none" spc="0" normalizeH="0" baseline="0" noProof="0" dirty="0">
              <a:ln>
                <a:noFill/>
              </a:ln>
              <a:solidFill>
                <a:srgbClr val="F5F6F5"/>
              </a:solidFill>
              <a:effectLst/>
              <a:uLnTx/>
              <a:uFillTx/>
              <a:latin typeface="Barlow Medium Bold"/>
              <a:ea typeface="+mn-ea"/>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0" r="10000"/>
          <a:stretch>
            <a:fillRect/>
          </a:stretch>
        </p:blipFill>
        <p:spPr>
          <a:xfrm>
            <a:off x="-1426659" y="0"/>
            <a:ext cx="10972800" cy="10287000"/>
          </a:xfrm>
          <a:prstGeom prst="rect">
            <a:avLst/>
          </a:prstGeom>
        </p:spPr>
      </p:pic>
      <p:sp>
        <p:nvSpPr>
          <p:cNvPr id="3" name="TextBox 3"/>
          <p:cNvSpPr txBox="1"/>
          <p:nvPr/>
        </p:nvSpPr>
        <p:spPr>
          <a:xfrm>
            <a:off x="9965782" y="550083"/>
            <a:ext cx="7293518" cy="2324895"/>
          </a:xfrm>
          <a:prstGeom prst="rect">
            <a:avLst/>
          </a:prstGeom>
        </p:spPr>
        <p:txBody>
          <a:bodyPr lIns="0" tIns="0" rIns="0" bIns="0" rtlCol="0" anchor="t">
            <a:spAutoFit/>
          </a:bodyPr>
          <a:lstStyle/>
          <a:p>
            <a:pPr marL="0" marR="0" lvl="0" indent="0" algn="l" defTabSz="914400" rtl="0" eaLnBrk="1" fontAlgn="auto" latinLnBrk="0" hangingPunct="1">
              <a:lnSpc>
                <a:spcPts val="6050"/>
              </a:lnSpc>
              <a:spcBef>
                <a:spcPts val="0"/>
              </a:spcBef>
              <a:spcAft>
                <a:spcPts val="0"/>
              </a:spcAft>
              <a:buClrTx/>
              <a:buSzTx/>
              <a:buFontTx/>
              <a:buNone/>
              <a:tabLst/>
              <a:defRPr/>
            </a:pPr>
            <a:r>
              <a:rPr kumimoji="0" lang="en-US" sz="6050" b="0" i="0" u="none" strike="noStrike" kern="1200" cap="none" spc="0" normalizeH="0" baseline="0" noProof="0">
                <a:ln>
                  <a:noFill/>
                </a:ln>
                <a:solidFill>
                  <a:srgbClr val="141414"/>
                </a:solidFill>
                <a:effectLst/>
                <a:uLnTx/>
                <a:uFillTx/>
                <a:latin typeface="Barlow Bold Bold"/>
                <a:ea typeface="+mn-ea"/>
                <a:cs typeface="+mn-cs"/>
              </a:rPr>
              <a:t>Outil de prédilection: RGP</a:t>
            </a:r>
          </a:p>
          <a:p>
            <a:pPr marL="0" marR="0" lvl="0" indent="0" algn="l" defTabSz="914400" rtl="0" eaLnBrk="1" fontAlgn="auto" latinLnBrk="0" hangingPunct="1">
              <a:lnSpc>
                <a:spcPts val="6050"/>
              </a:lnSpc>
              <a:spcBef>
                <a:spcPct val="0"/>
              </a:spcBef>
              <a:spcAft>
                <a:spcPts val="0"/>
              </a:spcAft>
              <a:buClrTx/>
              <a:buSzTx/>
              <a:buFontTx/>
              <a:buNone/>
              <a:tabLst/>
              <a:defRPr/>
            </a:pPr>
            <a:endParaRPr kumimoji="0" lang="en-US" sz="6050" b="0" i="0" u="none" strike="noStrike" kern="1200" cap="none" spc="0" normalizeH="0" baseline="0" noProof="0">
              <a:ln>
                <a:noFill/>
              </a:ln>
              <a:solidFill>
                <a:srgbClr val="141414"/>
              </a:solidFill>
              <a:effectLst/>
              <a:uLnTx/>
              <a:uFillTx/>
              <a:latin typeface="Barlow Bold Bold"/>
              <a:ea typeface="+mn-ea"/>
              <a:cs typeface="+mn-cs"/>
            </a:endParaRPr>
          </a:p>
        </p:txBody>
      </p:sp>
      <p:sp>
        <p:nvSpPr>
          <p:cNvPr id="4" name="TextBox 4"/>
          <p:cNvSpPr txBox="1"/>
          <p:nvPr/>
        </p:nvSpPr>
        <p:spPr>
          <a:xfrm>
            <a:off x="9601200" y="2245008"/>
            <a:ext cx="8322218" cy="7337906"/>
          </a:xfrm>
          <a:prstGeom prst="rect">
            <a:avLst/>
          </a:prstGeom>
        </p:spPr>
        <p:txBody>
          <a:bodyPr wrap="square" lIns="0" tIns="0" rIns="0" bIns="0" rtlCol="0" anchor="t">
            <a:spAutoFit/>
          </a:bodyPr>
          <a:lstStyle/>
          <a:p>
            <a:pPr marL="561344" marR="0" lvl="1" indent="-280672" algn="just" defTabSz="914400" rtl="0" eaLnBrk="1" fontAlgn="auto" latinLnBrk="0" hangingPunct="1">
              <a:lnSpc>
                <a:spcPts val="3640"/>
              </a:lnSpc>
              <a:spcBef>
                <a:spcPts val="0"/>
              </a:spcBef>
              <a:spcAft>
                <a:spcPts val="0"/>
              </a:spcAft>
              <a:buClrTx/>
              <a:buSzTx/>
              <a:buFont typeface="Arial"/>
              <a:buChar char="•"/>
              <a:tabLst/>
              <a:defRPr/>
            </a:pPr>
            <a:r>
              <a:rPr kumimoji="0" lang="fr-CA" sz="2600" b="0" i="0" u="none" strike="noStrike" kern="1200" cap="none" spc="52" normalizeH="0" baseline="0" noProof="0" dirty="0">
                <a:ln>
                  <a:noFill/>
                </a:ln>
                <a:solidFill>
                  <a:srgbClr val="141414"/>
                </a:solidFill>
                <a:effectLst/>
                <a:uLnTx/>
                <a:uFillTx/>
                <a:latin typeface="Barlow Medium"/>
                <a:ea typeface="+mn-ea"/>
                <a:cs typeface="+mn-cs"/>
              </a:rPr>
              <a:t>Des régressions qui laissent les coefficients varier dans l’espace;</a:t>
            </a:r>
          </a:p>
          <a:p>
            <a:pPr marL="0" marR="0" lvl="0" indent="0" algn="just" defTabSz="914400" rtl="0" eaLnBrk="1" fontAlgn="auto" latinLnBrk="0" hangingPunct="1">
              <a:lnSpc>
                <a:spcPts val="3640"/>
              </a:lnSpc>
              <a:spcBef>
                <a:spcPts val="0"/>
              </a:spcBef>
              <a:spcAft>
                <a:spcPts val="0"/>
              </a:spcAft>
              <a:buClrTx/>
              <a:buSzTx/>
              <a:buFontTx/>
              <a:buNone/>
              <a:tabLst/>
              <a:defRPr/>
            </a:pPr>
            <a:endParaRPr kumimoji="0" lang="fr-CA" sz="2600" b="0" i="0" u="none" strike="noStrike" kern="1200" cap="none" spc="52" normalizeH="0" baseline="0" noProof="0" dirty="0">
              <a:ln>
                <a:noFill/>
              </a:ln>
              <a:solidFill>
                <a:srgbClr val="141414"/>
              </a:solidFill>
              <a:effectLst/>
              <a:uLnTx/>
              <a:uFillTx/>
              <a:latin typeface="Barlow Medium"/>
              <a:ea typeface="+mn-ea"/>
              <a:cs typeface="+mn-cs"/>
            </a:endParaRPr>
          </a:p>
          <a:p>
            <a:pPr marL="561344" marR="0" lvl="1" indent="-280672" algn="just" defTabSz="914400" rtl="0" eaLnBrk="1" fontAlgn="auto" latinLnBrk="0" hangingPunct="1">
              <a:lnSpc>
                <a:spcPts val="3640"/>
              </a:lnSpc>
              <a:spcBef>
                <a:spcPts val="0"/>
              </a:spcBef>
              <a:spcAft>
                <a:spcPts val="0"/>
              </a:spcAft>
              <a:buClrTx/>
              <a:buSzTx/>
              <a:buFont typeface="Arial"/>
              <a:buChar char="•"/>
              <a:tabLst/>
              <a:defRPr/>
            </a:pPr>
            <a:r>
              <a:rPr kumimoji="0" lang="fr-CA" sz="2600" b="0" i="0" u="none" strike="noStrike" kern="1200" cap="none" spc="8" normalizeH="0" baseline="0" noProof="0" dirty="0">
                <a:ln>
                  <a:noFill/>
                </a:ln>
                <a:solidFill>
                  <a:srgbClr val="141414"/>
                </a:solidFill>
                <a:effectLst/>
                <a:uLnTx/>
                <a:uFillTx/>
                <a:latin typeface="Barlow Medium"/>
                <a:ea typeface="+mn-ea"/>
                <a:cs typeface="+mn-cs"/>
              </a:rPr>
              <a:t>Pour chaque propriété à évaluer, on estime une régression en utilisant seulement les propriétés les plus proches:</a:t>
            </a:r>
          </a:p>
          <a:p>
            <a:pPr marL="1122688" marR="0" lvl="2" indent="-374229" algn="just" defTabSz="914400" rtl="0" eaLnBrk="1" fontAlgn="auto" latinLnBrk="0" hangingPunct="1">
              <a:lnSpc>
                <a:spcPts val="3640"/>
              </a:lnSpc>
              <a:spcBef>
                <a:spcPts val="0"/>
              </a:spcBef>
              <a:spcAft>
                <a:spcPts val="0"/>
              </a:spcAft>
              <a:buClrTx/>
              <a:buSzTx/>
              <a:buFont typeface="Arial"/>
              <a:buChar char="⚬"/>
              <a:tabLst/>
              <a:defRPr/>
            </a:pPr>
            <a:r>
              <a:rPr kumimoji="0" lang="fr-CA" sz="2600" b="0" i="0" u="none" strike="noStrike" kern="1200" cap="none" spc="8" normalizeH="0" baseline="0" noProof="0" dirty="0">
                <a:ln>
                  <a:noFill/>
                </a:ln>
                <a:solidFill>
                  <a:srgbClr val="141414"/>
                </a:solidFill>
                <a:effectLst/>
                <a:uLnTx/>
                <a:uFillTx/>
                <a:latin typeface="Barlow Medium"/>
                <a:ea typeface="+mn-ea"/>
                <a:cs typeface="+mn-cs"/>
              </a:rPr>
              <a:t>Rayon de sélection fixe: par exemple un rayon de 1km du sujet;</a:t>
            </a:r>
          </a:p>
          <a:p>
            <a:pPr marL="1122688" marR="0" lvl="2" indent="-374229" algn="just" defTabSz="914400" rtl="0" eaLnBrk="1" fontAlgn="auto" latinLnBrk="0" hangingPunct="1">
              <a:lnSpc>
                <a:spcPts val="3640"/>
              </a:lnSpc>
              <a:spcBef>
                <a:spcPts val="0"/>
              </a:spcBef>
              <a:spcAft>
                <a:spcPts val="0"/>
              </a:spcAft>
              <a:buClrTx/>
              <a:buSzTx/>
              <a:buFont typeface="Arial"/>
              <a:buChar char="⚬"/>
              <a:tabLst/>
              <a:defRPr/>
            </a:pPr>
            <a:r>
              <a:rPr kumimoji="0" lang="fr-CA" sz="2600" b="0" i="0" u="none" strike="noStrike" kern="1200" cap="none" spc="8" normalizeH="0" baseline="0" noProof="0" dirty="0">
                <a:ln>
                  <a:noFill/>
                </a:ln>
                <a:solidFill>
                  <a:srgbClr val="141414"/>
                </a:solidFill>
                <a:effectLst/>
                <a:uLnTx/>
                <a:uFillTx/>
                <a:latin typeface="Barlow Medium"/>
                <a:ea typeface="+mn-ea"/>
                <a:cs typeface="+mn-cs"/>
              </a:rPr>
              <a:t>Rayon de sélection adaptatif: les 200 ventes les plus proches.</a:t>
            </a:r>
          </a:p>
          <a:p>
            <a:pPr marL="0" marR="0" lvl="0" indent="0" algn="just" defTabSz="914400" rtl="0" eaLnBrk="1" fontAlgn="auto" latinLnBrk="0" hangingPunct="1">
              <a:lnSpc>
                <a:spcPts val="3640"/>
              </a:lnSpc>
              <a:spcBef>
                <a:spcPts val="0"/>
              </a:spcBef>
              <a:spcAft>
                <a:spcPts val="0"/>
              </a:spcAft>
              <a:buClrTx/>
              <a:buSzTx/>
              <a:buFontTx/>
              <a:buNone/>
              <a:tabLst/>
              <a:defRPr/>
            </a:pPr>
            <a:endParaRPr kumimoji="0" lang="fr-CA" sz="2600" b="0" i="0" u="none" strike="noStrike" kern="1200" cap="none" spc="8" normalizeH="0" baseline="0" noProof="0" dirty="0">
              <a:ln>
                <a:noFill/>
              </a:ln>
              <a:solidFill>
                <a:srgbClr val="141414"/>
              </a:solidFill>
              <a:effectLst/>
              <a:uLnTx/>
              <a:uFillTx/>
              <a:latin typeface="Barlow Medium"/>
              <a:ea typeface="+mn-ea"/>
              <a:cs typeface="+mn-cs"/>
            </a:endParaRPr>
          </a:p>
          <a:p>
            <a:pPr marL="561344" marR="0" lvl="1" indent="-280672" algn="just" defTabSz="914400" rtl="0" eaLnBrk="1" fontAlgn="auto" latinLnBrk="0" hangingPunct="1">
              <a:lnSpc>
                <a:spcPts val="3640"/>
              </a:lnSpc>
              <a:spcBef>
                <a:spcPts val="0"/>
              </a:spcBef>
              <a:spcAft>
                <a:spcPts val="0"/>
              </a:spcAft>
              <a:buClrTx/>
              <a:buSzTx/>
              <a:buFont typeface="Arial"/>
              <a:buChar char="•"/>
              <a:tabLst/>
              <a:defRPr/>
            </a:pPr>
            <a:r>
              <a:rPr kumimoji="0" lang="fr-CA" sz="2600" b="0" i="0" u="none" strike="noStrike" kern="1200" cap="none" spc="8" normalizeH="0" baseline="0" noProof="0" dirty="0">
                <a:ln>
                  <a:noFill/>
                </a:ln>
                <a:solidFill>
                  <a:srgbClr val="141414"/>
                </a:solidFill>
                <a:effectLst/>
                <a:uLnTx/>
                <a:uFillTx/>
                <a:latin typeface="Barlow Medium"/>
                <a:ea typeface="+mn-ea"/>
                <a:cs typeface="+mn-cs"/>
              </a:rPr>
              <a:t>Dans les régressions, on accorde un poids plus grand aux observations les plus proches du sujet en utilisant une fonction de pondération gaussienne ou quasi-gaussienne.</a:t>
            </a:r>
          </a:p>
          <a:p>
            <a:pPr marL="0" marR="0" lvl="0" indent="0" algn="l" defTabSz="914400" rtl="0" eaLnBrk="1" fontAlgn="auto" latinLnBrk="0" hangingPunct="1">
              <a:lnSpc>
                <a:spcPts val="3640"/>
              </a:lnSpc>
              <a:spcBef>
                <a:spcPts val="0"/>
              </a:spcBef>
              <a:spcAft>
                <a:spcPts val="0"/>
              </a:spcAft>
              <a:buClrTx/>
              <a:buSzTx/>
              <a:buFontTx/>
              <a:buNone/>
              <a:tabLst/>
              <a:defRPr/>
            </a:pPr>
            <a:endParaRPr kumimoji="0" lang="en-US" sz="2600" b="0" i="0" u="none" strike="noStrike" kern="1200" cap="none" spc="8" normalizeH="0" baseline="0" noProof="0" dirty="0">
              <a:ln>
                <a:noFill/>
              </a:ln>
              <a:solidFill>
                <a:srgbClr val="141414"/>
              </a:solidFill>
              <a:effectLst/>
              <a:uLnTx/>
              <a:uFillTx/>
              <a:latin typeface="Barlow Medium"/>
              <a:ea typeface="+mn-ea"/>
              <a:cs typeface="+mn-cs"/>
            </a:endParaRPr>
          </a:p>
        </p:txBody>
      </p:sp>
      <p:grpSp>
        <p:nvGrpSpPr>
          <p:cNvPr id="5" name="Group 6">
            <a:extLst>
              <a:ext uri="{FF2B5EF4-FFF2-40B4-BE49-F238E27FC236}">
                <a16:creationId xmlns:a16="http://schemas.microsoft.com/office/drawing/2014/main" id="{3940210B-2334-457B-9C0D-CB1FE17D5ED9}"/>
              </a:ext>
            </a:extLst>
          </p:cNvPr>
          <p:cNvGrpSpPr/>
          <p:nvPr/>
        </p:nvGrpSpPr>
        <p:grpSpPr>
          <a:xfrm>
            <a:off x="15544800" y="9342463"/>
            <a:ext cx="6327149" cy="480901"/>
            <a:chOff x="0" y="-76200"/>
            <a:chExt cx="8436199" cy="641201"/>
          </a:xfrm>
        </p:grpSpPr>
        <p:sp>
          <p:nvSpPr>
            <p:cNvPr id="6" name="TextBox 7">
              <a:extLst>
                <a:ext uri="{FF2B5EF4-FFF2-40B4-BE49-F238E27FC236}">
                  <a16:creationId xmlns:a16="http://schemas.microsoft.com/office/drawing/2014/main" id="{0D0FC8C4-7E97-46C3-97B9-40FDACA5244D}"/>
                </a:ext>
              </a:extLst>
            </p:cNvPr>
            <p:cNvSpPr txBox="1"/>
            <p:nvPr/>
          </p:nvSpPr>
          <p:spPr>
            <a:xfrm>
              <a:off x="1379141" y="42946"/>
              <a:ext cx="7057058" cy="463234"/>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dirty="0">
                  <a:ln>
                    <a:noFill/>
                  </a:ln>
                  <a:solidFill>
                    <a:srgbClr val="141414"/>
                  </a:solidFill>
                  <a:effectLst/>
                  <a:uLnTx/>
                  <a:uFillTx/>
                  <a:latin typeface="Barlow Medium"/>
                  <a:ea typeface="+mn-ea"/>
                  <a:cs typeface="+mn-cs"/>
                </a:rPr>
                <a:t>REBONDIR</a:t>
              </a:r>
            </a:p>
          </p:txBody>
        </p:sp>
        <p:sp>
          <p:nvSpPr>
            <p:cNvPr id="7" name="TextBox 8">
              <a:extLst>
                <a:ext uri="{FF2B5EF4-FFF2-40B4-BE49-F238E27FC236}">
                  <a16:creationId xmlns:a16="http://schemas.microsoft.com/office/drawing/2014/main" id="{E4B88BB5-8516-4627-A8C7-3B412CC57A6B}"/>
                </a:ext>
              </a:extLst>
            </p:cNvPr>
            <p:cNvSpPr txBox="1"/>
            <p:nvPr/>
          </p:nvSpPr>
          <p:spPr>
            <a:xfrm>
              <a:off x="0" y="-76200"/>
              <a:ext cx="1161080" cy="641201"/>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141414"/>
                  </a:solidFill>
                  <a:effectLst/>
                  <a:uLnTx/>
                  <a:uFillTx/>
                  <a:latin typeface="Barlow Medium Bold"/>
                  <a:ea typeface="+mn-ea"/>
                  <a:cs typeface="+mn-cs"/>
                </a:rPr>
                <a:t>45</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54814">
            <a:off x="9772590" y="-4585706"/>
            <a:ext cx="14973422" cy="6905702"/>
          </a:xfrm>
          <a:prstGeom prst="rect">
            <a:avLst/>
          </a:prstGeom>
        </p:spPr>
      </p:pic>
      <p:pic>
        <p:nvPicPr>
          <p:cNvPr id="3" name="Picture 3"/>
          <p:cNvPicPr>
            <a:picLocks noChangeAspect="1"/>
          </p:cNvPicPr>
          <p:nvPr/>
        </p:nvPicPr>
        <p:blipFill>
          <a:blip r:embed="rId4"/>
          <a:srcRect/>
          <a:stretch>
            <a:fillRect/>
          </a:stretch>
        </p:blipFill>
        <p:spPr>
          <a:xfrm>
            <a:off x="4052312" y="2333898"/>
            <a:ext cx="10183376" cy="6152828"/>
          </a:xfrm>
          <a:prstGeom prst="rect">
            <a:avLst/>
          </a:prstGeom>
        </p:spPr>
      </p:pic>
      <p:grpSp>
        <p:nvGrpSpPr>
          <p:cNvPr id="4" name="Group 4"/>
          <p:cNvGrpSpPr/>
          <p:nvPr/>
        </p:nvGrpSpPr>
        <p:grpSpPr>
          <a:xfrm>
            <a:off x="12232638" y="8753587"/>
            <a:ext cx="5026662" cy="480901"/>
            <a:chOff x="0" y="-76200"/>
            <a:chExt cx="6702215" cy="641201"/>
          </a:xfrm>
        </p:grpSpPr>
        <p:sp>
          <p:nvSpPr>
            <p:cNvPr id="5" name="TextBox 5"/>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6" name="TextBox 6"/>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141414"/>
                  </a:solidFill>
                  <a:effectLst/>
                  <a:uLnTx/>
                  <a:uFillTx/>
                  <a:latin typeface="Barlow Medium Bold"/>
                  <a:ea typeface="+mn-ea"/>
                  <a:cs typeface="+mn-cs"/>
                </a:rPr>
                <a:t>46</a:t>
              </a:r>
            </a:p>
          </p:txBody>
        </p:sp>
      </p:grpSp>
      <p:sp>
        <p:nvSpPr>
          <p:cNvPr id="7" name="TextBox 7"/>
          <p:cNvSpPr txBox="1"/>
          <p:nvPr/>
        </p:nvSpPr>
        <p:spPr>
          <a:xfrm>
            <a:off x="1028700" y="946662"/>
            <a:ext cx="14439900" cy="990656"/>
          </a:xfrm>
          <a:prstGeom prst="rect">
            <a:avLst/>
          </a:prstGeom>
        </p:spPr>
        <p:txBody>
          <a:bodyPr wrap="square" lIns="0" tIns="0" rIns="0" bIns="0" rtlCol="0" anchor="t">
            <a:spAutoFit/>
          </a:bodyPr>
          <a:lstStyle/>
          <a:p>
            <a:pPr marL="0" marR="0" lvl="0" indent="0" algn="l" defTabSz="914400" rtl="0" eaLnBrk="1" fontAlgn="auto" latinLnBrk="0" hangingPunct="1">
              <a:lnSpc>
                <a:spcPts val="8675"/>
              </a:lnSpc>
              <a:spcBef>
                <a:spcPct val="0"/>
              </a:spcBef>
              <a:spcAft>
                <a:spcPts val="0"/>
              </a:spcAft>
              <a:buClrTx/>
              <a:buSzTx/>
              <a:buFontTx/>
              <a:buNone/>
              <a:tabLst/>
              <a:defRPr/>
            </a:pPr>
            <a:r>
              <a:rPr kumimoji="0" lang="en-US" sz="6000" b="0" i="0" u="none" strike="noStrike" kern="1200" cap="none" spc="0" normalizeH="0" baseline="0" noProof="0" dirty="0" err="1">
                <a:ln>
                  <a:noFill/>
                </a:ln>
                <a:solidFill>
                  <a:srgbClr val="141414"/>
                </a:solidFill>
                <a:effectLst/>
                <a:uLnTx/>
                <a:uFillTx/>
                <a:latin typeface="Barlow Bold Bold"/>
                <a:ea typeface="+mn-ea"/>
                <a:cs typeface="+mn-cs"/>
              </a:rPr>
              <a:t>Exemple</a:t>
            </a:r>
            <a:r>
              <a:rPr kumimoji="0" lang="en-US" sz="6000" b="0" i="0" u="none" strike="noStrike" kern="1200" cap="none" spc="0" normalizeH="0" baseline="0" noProof="0" dirty="0">
                <a:ln>
                  <a:noFill/>
                </a:ln>
                <a:solidFill>
                  <a:srgbClr val="141414"/>
                </a:solidFill>
                <a:effectLst/>
                <a:uLnTx/>
                <a:uFillTx/>
                <a:latin typeface="Barlow Bold Bold"/>
                <a:ea typeface="+mn-ea"/>
                <a:cs typeface="+mn-cs"/>
              </a:rPr>
              <a:t> </a:t>
            </a:r>
            <a:r>
              <a:rPr kumimoji="0" lang="en-US" sz="6000" b="0" i="0" u="none" strike="noStrike" kern="1200" cap="none" spc="0" normalizeH="0" baseline="0" noProof="0" dirty="0" err="1">
                <a:ln>
                  <a:noFill/>
                </a:ln>
                <a:solidFill>
                  <a:srgbClr val="141414"/>
                </a:solidFill>
                <a:effectLst/>
                <a:uLnTx/>
                <a:uFillTx/>
                <a:latin typeface="Barlow Bold Bold"/>
                <a:ea typeface="+mn-ea"/>
                <a:cs typeface="+mn-cs"/>
              </a:rPr>
              <a:t>d’une</a:t>
            </a:r>
            <a:r>
              <a:rPr kumimoji="0" lang="en-US" sz="6000" b="0" i="0" u="none" strike="noStrike" kern="1200" cap="none" spc="0" normalizeH="0" baseline="0" noProof="0" dirty="0">
                <a:ln>
                  <a:noFill/>
                </a:ln>
                <a:solidFill>
                  <a:srgbClr val="141414"/>
                </a:solidFill>
                <a:effectLst/>
                <a:uLnTx/>
                <a:uFillTx/>
                <a:latin typeface="Barlow Bold Bold"/>
                <a:ea typeface="+mn-ea"/>
                <a:cs typeface="+mn-cs"/>
              </a:rPr>
              <a:t> RGP avec rayon </a:t>
            </a:r>
            <a:r>
              <a:rPr kumimoji="0" lang="en-US" sz="6000" b="0" i="0" u="none" strike="noStrike" kern="1200" cap="none" spc="0" normalizeH="0" baseline="0" noProof="0" dirty="0" err="1">
                <a:ln>
                  <a:noFill/>
                </a:ln>
                <a:solidFill>
                  <a:srgbClr val="141414"/>
                </a:solidFill>
                <a:effectLst/>
                <a:uLnTx/>
                <a:uFillTx/>
                <a:latin typeface="Barlow Bold Bold"/>
                <a:ea typeface="+mn-ea"/>
                <a:cs typeface="+mn-cs"/>
              </a:rPr>
              <a:t>adaptatif</a:t>
            </a:r>
            <a:r>
              <a:rPr kumimoji="0" lang="en-US" sz="6000" b="0" i="0" u="none" strike="noStrike" kern="1200" cap="none" spc="0" normalizeH="0" baseline="0" noProof="0" dirty="0">
                <a:ln>
                  <a:noFill/>
                </a:ln>
                <a:solidFill>
                  <a:srgbClr val="141414"/>
                </a:solidFill>
                <a:effectLst/>
                <a:uLnTx/>
                <a:uFillTx/>
                <a:latin typeface="Barlow Bold Bold"/>
                <a:ea typeface="+mn-ea"/>
                <a:cs typeface="+mn-cs"/>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CDA7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98620" y="1028700"/>
            <a:ext cx="11987219" cy="4544099"/>
          </a:xfrm>
          <a:prstGeom prst="rect">
            <a:avLst/>
          </a:prstGeom>
        </p:spPr>
      </p:pic>
      <p:grpSp>
        <p:nvGrpSpPr>
          <p:cNvPr id="3" name="Group 3"/>
          <p:cNvGrpSpPr/>
          <p:nvPr/>
        </p:nvGrpSpPr>
        <p:grpSpPr>
          <a:xfrm>
            <a:off x="1028700" y="6338669"/>
            <a:ext cx="16230600" cy="1986181"/>
            <a:chOff x="0" y="-596900"/>
            <a:chExt cx="13848882" cy="3876216"/>
          </a:xfrm>
        </p:grpSpPr>
        <p:sp>
          <p:nvSpPr>
            <p:cNvPr id="4" name="TextBox 4"/>
            <p:cNvSpPr txBox="1"/>
            <p:nvPr/>
          </p:nvSpPr>
          <p:spPr>
            <a:xfrm>
              <a:off x="0" y="-596900"/>
              <a:ext cx="13848882" cy="3598922"/>
            </a:xfrm>
            <a:prstGeom prst="rect">
              <a:avLst/>
            </a:prstGeom>
          </p:spPr>
          <p:txBody>
            <a:bodyPr lIns="0" tIns="0" rIns="0" bIns="0" rtlCol="0" anchor="t">
              <a:spAutoFit/>
            </a:bodyPr>
            <a:lstStyle/>
            <a:p>
              <a:pPr marL="0" marR="0" lvl="0" indent="0" algn="l" defTabSz="914400" rtl="0" eaLnBrk="1" fontAlgn="auto" latinLnBrk="0" hangingPunct="1">
                <a:lnSpc>
                  <a:spcPts val="7559"/>
                </a:lnSpc>
                <a:spcBef>
                  <a:spcPct val="0"/>
                </a:spcBef>
                <a:spcAft>
                  <a:spcPts val="0"/>
                </a:spcAft>
                <a:buClrTx/>
                <a:buSzTx/>
                <a:buFontTx/>
                <a:buNone/>
                <a:tabLst/>
                <a:defRPr/>
              </a:pPr>
              <a:r>
                <a:rPr kumimoji="0" lang="fr-CA" sz="5399" b="0" i="0" u="none" strike="noStrike" kern="1200" cap="none" spc="0" normalizeH="0" baseline="0" noProof="0" dirty="0">
                  <a:ln>
                    <a:noFill/>
                  </a:ln>
                  <a:solidFill>
                    <a:srgbClr val="1D6036"/>
                  </a:solidFill>
                  <a:effectLst/>
                  <a:uLnTx/>
                  <a:uFillTx/>
                  <a:latin typeface="Barlow Bold Bold"/>
                  <a:ea typeface="+mn-ea"/>
                  <a:cs typeface="+mn-cs"/>
                </a:rPr>
                <a:t>Augmentation de 30,38% partout à Laval?</a:t>
              </a:r>
            </a:p>
          </p:txBody>
        </p:sp>
        <p:sp>
          <p:nvSpPr>
            <p:cNvPr id="5" name="TextBox 5"/>
            <p:cNvSpPr txBox="1"/>
            <p:nvPr/>
          </p:nvSpPr>
          <p:spPr>
            <a:xfrm>
              <a:off x="0" y="1801133"/>
              <a:ext cx="13848882" cy="1478183"/>
            </a:xfrm>
            <a:prstGeom prst="rect">
              <a:avLst/>
            </a:prstGeom>
          </p:spPr>
          <p:txBody>
            <a:bodyPr lIns="0" tIns="0" rIns="0" bIns="0" rtlCol="0" anchor="t">
              <a:spAutoFit/>
            </a:bodyPr>
            <a:lstStyle/>
            <a:p>
              <a:pPr marL="0" marR="0" lvl="0" indent="0" algn="l" defTabSz="914400" rtl="0" eaLnBrk="1" fontAlgn="auto" latinLnBrk="0" hangingPunct="1">
                <a:lnSpc>
                  <a:spcPts val="2961"/>
                </a:lnSpc>
                <a:spcBef>
                  <a:spcPts val="0"/>
                </a:spcBef>
                <a:spcAft>
                  <a:spcPts val="0"/>
                </a:spcAft>
                <a:buClrTx/>
                <a:buSzTx/>
                <a:buFontTx/>
                <a:buNone/>
                <a:tabLst/>
                <a:defRPr/>
              </a:pPr>
              <a:r>
                <a:rPr kumimoji="0" lang="fr-CA" sz="2400" b="0" i="0" u="none" strike="noStrike" kern="1200" cap="none" spc="39" normalizeH="0" baseline="0" noProof="0" dirty="0">
                  <a:ln>
                    <a:noFill/>
                  </a:ln>
                  <a:solidFill>
                    <a:srgbClr val="141414"/>
                  </a:solidFill>
                  <a:effectLst/>
                  <a:uLnTx/>
                  <a:uFillTx/>
                  <a:latin typeface="Barlow Medium"/>
                  <a:ea typeface="+mn-ea"/>
                  <a:cs typeface="+mn-cs"/>
                </a:rPr>
                <a:t>« À Laval en 2022, une maison se transige en moyenne 150 408$ de plus qu’en 2020, soit 30,38%, </a:t>
              </a:r>
              <a:r>
                <a:rPr kumimoji="0" lang="fr-CA" sz="2400" b="0" i="1" u="none" strike="noStrike" kern="1200" cap="none" spc="39" normalizeH="0" baseline="0" noProof="0" dirty="0">
                  <a:ln>
                    <a:noFill/>
                  </a:ln>
                  <a:solidFill>
                    <a:srgbClr val="141414"/>
                  </a:solidFill>
                  <a:effectLst/>
                  <a:uLnTx/>
                  <a:uFillTx/>
                  <a:latin typeface="Barlow Medium"/>
                  <a:ea typeface="+mn-ea"/>
                  <a:cs typeface="+mn-cs"/>
                </a:rPr>
                <a:t>ceteris paribus</a:t>
              </a:r>
              <a:r>
                <a:rPr kumimoji="0" lang="fr-CA" sz="2400" b="0" i="0" u="none" strike="noStrike" kern="1200" cap="none" spc="39" normalizeH="0" baseline="0" noProof="0" dirty="0">
                  <a:ln>
                    <a:noFill/>
                  </a:ln>
                  <a:solidFill>
                    <a:srgbClr val="141414"/>
                  </a:solidFill>
                  <a:effectLst/>
                  <a:uLnTx/>
                  <a:uFillTx/>
                  <a:latin typeface="Barlow Medium"/>
                  <a:ea typeface="+mn-ea"/>
                  <a:cs typeface="+mn-cs"/>
                </a:rPr>
                <a:t>. »</a:t>
              </a:r>
            </a:p>
            <a:p>
              <a:pPr marL="0" marR="0" lvl="0" indent="0" algn="l" defTabSz="914400" rtl="0" eaLnBrk="1" fontAlgn="auto" latinLnBrk="0" hangingPunct="1">
                <a:lnSpc>
                  <a:spcPts val="2961"/>
                </a:lnSpc>
                <a:spcBef>
                  <a:spcPts val="0"/>
                </a:spcBef>
                <a:spcAft>
                  <a:spcPts val="0"/>
                </a:spcAft>
                <a:buClrTx/>
                <a:buSzTx/>
                <a:buFontTx/>
                <a:buNone/>
                <a:tabLst/>
                <a:defRPr/>
              </a:pPr>
              <a:endParaRPr kumimoji="0" lang="en-US" sz="1974" b="0" i="0" u="none" strike="noStrike" kern="1200" cap="none" spc="39" normalizeH="0" baseline="0" noProof="0" dirty="0">
                <a:ln>
                  <a:noFill/>
                </a:ln>
                <a:solidFill>
                  <a:srgbClr val="141414"/>
                </a:solidFill>
                <a:effectLst/>
                <a:uLnTx/>
                <a:uFillTx/>
                <a:latin typeface="Barlow Medium"/>
                <a:ea typeface="+mn-ea"/>
                <a:cs typeface="+mn-cs"/>
              </a:endParaRPr>
            </a:p>
          </p:txBody>
        </p:sp>
      </p:grpSp>
      <p:grpSp>
        <p:nvGrpSpPr>
          <p:cNvPr id="6" name="Group 6"/>
          <p:cNvGrpSpPr/>
          <p:nvPr/>
        </p:nvGrpSpPr>
        <p:grpSpPr>
          <a:xfrm>
            <a:off x="12232638" y="8753587"/>
            <a:ext cx="5026662" cy="480901"/>
            <a:chOff x="0" y="-76200"/>
            <a:chExt cx="6702215" cy="641201"/>
          </a:xfrm>
        </p:grpSpPr>
        <p:sp>
          <p:nvSpPr>
            <p:cNvPr id="7" name="TextBox 7"/>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0" normalizeH="0" baseline="0" noProof="0">
                  <a:ln>
                    <a:noFill/>
                  </a:ln>
                  <a:solidFill>
                    <a:srgbClr val="141414"/>
                  </a:solidFill>
                  <a:effectLst/>
                  <a:uLnTx/>
                  <a:uFillTx/>
                  <a:latin typeface="Barlow Medium Bold"/>
                  <a:ea typeface="+mn-ea"/>
                  <a:cs typeface="+mn-cs"/>
                </a:rPr>
                <a:t>REBONDIR</a:t>
              </a:r>
            </a:p>
          </p:txBody>
        </p:sp>
        <p:sp>
          <p:nvSpPr>
            <p:cNvPr id="8" name="TextBox 8"/>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47</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9" name="Rectangle 8">
            <a:extLst>
              <a:ext uri="{FF2B5EF4-FFF2-40B4-BE49-F238E27FC236}">
                <a16:creationId xmlns:a16="http://schemas.microsoft.com/office/drawing/2014/main" id="{A223EC68-3FA2-1C19-3416-DA0BEA06B2C5}"/>
              </a:ext>
            </a:extLst>
          </p:cNvPr>
          <p:cNvSpPr/>
          <p:nvPr/>
        </p:nvSpPr>
        <p:spPr>
          <a:xfrm>
            <a:off x="3452106" y="3110249"/>
            <a:ext cx="4815594" cy="2616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028700" y="1190625"/>
            <a:ext cx="14988122" cy="1172607"/>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800" b="0" i="0" u="none" strike="noStrike" kern="1200" cap="none" spc="0" normalizeH="0" baseline="0" noProof="0" dirty="0">
                <a:ln>
                  <a:noFill/>
                </a:ln>
                <a:solidFill>
                  <a:srgbClr val="141414"/>
                </a:solidFill>
                <a:effectLst/>
                <a:uLnTx/>
                <a:uFillTx/>
                <a:latin typeface="Barlow Bold Bold"/>
                <a:ea typeface="+mn-ea"/>
                <a:cs typeface="+mn-cs"/>
              </a:rPr>
              <a:t>Deux </a:t>
            </a:r>
            <a:r>
              <a:rPr kumimoji="0" lang="en-US" sz="8800" b="0" i="0" u="none" strike="noStrike" kern="1200" cap="none" spc="0" normalizeH="0" baseline="0" noProof="0" dirty="0" err="1">
                <a:ln>
                  <a:noFill/>
                </a:ln>
                <a:solidFill>
                  <a:srgbClr val="141414"/>
                </a:solidFill>
                <a:effectLst/>
                <a:uLnTx/>
                <a:uFillTx/>
                <a:latin typeface="Barlow Bold Bold"/>
                <a:ea typeface="+mn-ea"/>
                <a:cs typeface="+mn-cs"/>
              </a:rPr>
              <a:t>modèles</a:t>
            </a:r>
            <a:r>
              <a:rPr kumimoji="0" lang="en-US" sz="8800" b="0" i="0" u="none" strike="noStrike" kern="1200" cap="none" spc="0" normalizeH="0" baseline="0" noProof="0" dirty="0">
                <a:ln>
                  <a:noFill/>
                </a:ln>
                <a:solidFill>
                  <a:srgbClr val="141414"/>
                </a:solidFill>
                <a:effectLst/>
                <a:uLnTx/>
                <a:uFillTx/>
                <a:latin typeface="Barlow Bold Bold"/>
                <a:ea typeface="+mn-ea"/>
                <a:cs typeface="+mn-cs"/>
              </a:rPr>
              <a:t> de RGP </a:t>
            </a:r>
          </a:p>
        </p:txBody>
      </p:sp>
      <p:grpSp>
        <p:nvGrpSpPr>
          <p:cNvPr id="3" name="Group 3"/>
          <p:cNvGrpSpPr/>
          <p:nvPr/>
        </p:nvGrpSpPr>
        <p:grpSpPr>
          <a:xfrm>
            <a:off x="12232638" y="8753587"/>
            <a:ext cx="5026662" cy="480901"/>
            <a:chOff x="0" y="-76200"/>
            <a:chExt cx="6702215" cy="641201"/>
          </a:xfrm>
        </p:grpSpPr>
        <p:sp>
          <p:nvSpPr>
            <p:cNvPr id="4" name="TextBox 4"/>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5" name="TextBox 5"/>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48</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graphicFrame>
        <p:nvGraphicFramePr>
          <p:cNvPr id="18" name="Diagramme 17">
            <a:extLst>
              <a:ext uri="{FF2B5EF4-FFF2-40B4-BE49-F238E27FC236}">
                <a16:creationId xmlns:a16="http://schemas.microsoft.com/office/drawing/2014/main" id="{807D82FE-40B2-F8D4-87E5-4DB29A7B2447}"/>
              </a:ext>
            </a:extLst>
          </p:cNvPr>
          <p:cNvGraphicFramePr/>
          <p:nvPr/>
        </p:nvGraphicFramePr>
        <p:xfrm>
          <a:off x="4539674" y="223139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ZoneTexte 21">
            <a:extLst>
              <a:ext uri="{FF2B5EF4-FFF2-40B4-BE49-F238E27FC236}">
                <a16:creationId xmlns:a16="http://schemas.microsoft.com/office/drawing/2014/main" id="{C26C4C0B-C31F-8A55-891D-DB163B566B17}"/>
              </a:ext>
            </a:extLst>
          </p:cNvPr>
          <p:cNvSpPr txBox="1"/>
          <p:nvPr/>
        </p:nvSpPr>
        <p:spPr>
          <a:xfrm>
            <a:off x="4723336" y="3973579"/>
            <a:ext cx="8001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800" b="1" i="0" u="none" strike="noStrike" kern="1200" cap="none" spc="0" normalizeH="0" baseline="0" noProof="0">
                <a:ln>
                  <a:noFill/>
                </a:ln>
                <a:solidFill>
                  <a:prstClr val="black"/>
                </a:solidFill>
                <a:effectLst/>
                <a:uLnTx/>
                <a:uFillTx/>
                <a:latin typeface="Calibri"/>
                <a:ea typeface="+mn-ea"/>
                <a:cs typeface="+mn-cs"/>
              </a:rPr>
              <a:t>2017</a:t>
            </a:r>
          </a:p>
        </p:txBody>
      </p:sp>
      <p:sp>
        <p:nvSpPr>
          <p:cNvPr id="23" name="ZoneTexte 22">
            <a:extLst>
              <a:ext uri="{FF2B5EF4-FFF2-40B4-BE49-F238E27FC236}">
                <a16:creationId xmlns:a16="http://schemas.microsoft.com/office/drawing/2014/main" id="{E655CB27-2A15-05E5-82EE-6978246E9202}"/>
              </a:ext>
            </a:extLst>
          </p:cNvPr>
          <p:cNvSpPr txBox="1"/>
          <p:nvPr/>
        </p:nvSpPr>
        <p:spPr>
          <a:xfrm>
            <a:off x="5991741" y="3973579"/>
            <a:ext cx="8001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800" b="1" i="0" u="none" strike="noStrike" kern="1200" cap="none" spc="0" normalizeH="0" baseline="0" noProof="0">
                <a:ln>
                  <a:noFill/>
                </a:ln>
                <a:solidFill>
                  <a:prstClr val="black"/>
                </a:solidFill>
                <a:effectLst/>
                <a:uLnTx/>
                <a:uFillTx/>
                <a:latin typeface="Calibri"/>
                <a:ea typeface="+mn-ea"/>
                <a:cs typeface="+mn-cs"/>
              </a:rPr>
              <a:t>2018</a:t>
            </a:r>
          </a:p>
        </p:txBody>
      </p:sp>
      <p:sp>
        <p:nvSpPr>
          <p:cNvPr id="24" name="ZoneTexte 23">
            <a:extLst>
              <a:ext uri="{FF2B5EF4-FFF2-40B4-BE49-F238E27FC236}">
                <a16:creationId xmlns:a16="http://schemas.microsoft.com/office/drawing/2014/main" id="{76E23C44-4864-A670-BAAC-A2567B739101}"/>
              </a:ext>
            </a:extLst>
          </p:cNvPr>
          <p:cNvSpPr txBox="1"/>
          <p:nvPr/>
        </p:nvSpPr>
        <p:spPr>
          <a:xfrm>
            <a:off x="7181633" y="3973579"/>
            <a:ext cx="8001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800" b="1" i="0" u="none" strike="noStrike" kern="1200" cap="none" spc="0" normalizeH="0" baseline="0" noProof="0">
                <a:ln>
                  <a:noFill/>
                </a:ln>
                <a:solidFill>
                  <a:prstClr val="black"/>
                </a:solidFill>
                <a:effectLst/>
                <a:uLnTx/>
                <a:uFillTx/>
                <a:latin typeface="Calibri"/>
                <a:ea typeface="+mn-ea"/>
                <a:cs typeface="+mn-cs"/>
              </a:rPr>
              <a:t>2019</a:t>
            </a:r>
          </a:p>
        </p:txBody>
      </p:sp>
      <p:sp>
        <p:nvSpPr>
          <p:cNvPr id="25" name="ZoneTexte 24">
            <a:extLst>
              <a:ext uri="{FF2B5EF4-FFF2-40B4-BE49-F238E27FC236}">
                <a16:creationId xmlns:a16="http://schemas.microsoft.com/office/drawing/2014/main" id="{EEB8ECDC-AF3A-A574-50F8-13338F71785C}"/>
              </a:ext>
            </a:extLst>
          </p:cNvPr>
          <p:cNvSpPr txBox="1"/>
          <p:nvPr/>
        </p:nvSpPr>
        <p:spPr>
          <a:xfrm>
            <a:off x="8425517" y="3982517"/>
            <a:ext cx="8001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800" b="1" i="0" u="none" strike="noStrike" kern="1200" cap="none" spc="0" normalizeH="0" baseline="0" noProof="0">
                <a:ln>
                  <a:noFill/>
                </a:ln>
                <a:solidFill>
                  <a:prstClr val="black"/>
                </a:solidFill>
                <a:effectLst/>
                <a:uLnTx/>
                <a:uFillTx/>
                <a:latin typeface="Calibri"/>
                <a:ea typeface="+mn-ea"/>
                <a:cs typeface="+mn-cs"/>
              </a:rPr>
              <a:t>2020</a:t>
            </a:r>
          </a:p>
        </p:txBody>
      </p:sp>
      <p:sp>
        <p:nvSpPr>
          <p:cNvPr id="26" name="ZoneTexte 25">
            <a:extLst>
              <a:ext uri="{FF2B5EF4-FFF2-40B4-BE49-F238E27FC236}">
                <a16:creationId xmlns:a16="http://schemas.microsoft.com/office/drawing/2014/main" id="{5F772264-A1E5-AC87-20BC-1CE86704C46C}"/>
              </a:ext>
            </a:extLst>
          </p:cNvPr>
          <p:cNvSpPr txBox="1"/>
          <p:nvPr/>
        </p:nvSpPr>
        <p:spPr>
          <a:xfrm>
            <a:off x="9640051" y="3969204"/>
            <a:ext cx="8001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800" b="1" i="0" u="none" strike="noStrike" kern="1200" cap="none" spc="0" normalizeH="0" baseline="0" noProof="0">
                <a:ln>
                  <a:noFill/>
                </a:ln>
                <a:solidFill>
                  <a:prstClr val="black"/>
                </a:solidFill>
                <a:effectLst/>
                <a:uLnTx/>
                <a:uFillTx/>
                <a:latin typeface="Calibri"/>
                <a:ea typeface="+mn-ea"/>
                <a:cs typeface="+mn-cs"/>
              </a:rPr>
              <a:t>2021</a:t>
            </a:r>
          </a:p>
        </p:txBody>
      </p:sp>
      <p:sp>
        <p:nvSpPr>
          <p:cNvPr id="27" name="ZoneTexte 26">
            <a:extLst>
              <a:ext uri="{FF2B5EF4-FFF2-40B4-BE49-F238E27FC236}">
                <a16:creationId xmlns:a16="http://schemas.microsoft.com/office/drawing/2014/main" id="{76887DE3-6E8E-6FAE-B771-47DD94BF95DE}"/>
              </a:ext>
            </a:extLst>
          </p:cNvPr>
          <p:cNvSpPr txBox="1"/>
          <p:nvPr/>
        </p:nvSpPr>
        <p:spPr>
          <a:xfrm>
            <a:off x="10849342" y="3982415"/>
            <a:ext cx="8001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800" b="1" i="0" u="none" strike="noStrike" kern="1200" cap="none" spc="0" normalizeH="0" baseline="0" noProof="0">
                <a:ln>
                  <a:noFill/>
                </a:ln>
                <a:solidFill>
                  <a:prstClr val="black"/>
                </a:solidFill>
                <a:effectLst/>
                <a:uLnTx/>
                <a:uFillTx/>
                <a:latin typeface="Calibri"/>
                <a:ea typeface="+mn-ea"/>
                <a:cs typeface="+mn-cs"/>
              </a:rPr>
              <a:t>2022</a:t>
            </a:r>
          </a:p>
        </p:txBody>
      </p:sp>
      <p:sp>
        <p:nvSpPr>
          <p:cNvPr id="28" name="Rectangle 27">
            <a:extLst>
              <a:ext uri="{FF2B5EF4-FFF2-40B4-BE49-F238E27FC236}">
                <a16:creationId xmlns:a16="http://schemas.microsoft.com/office/drawing/2014/main" id="{B289347E-85EA-7947-21DF-353F9A74D824}"/>
              </a:ext>
            </a:extLst>
          </p:cNvPr>
          <p:cNvSpPr/>
          <p:nvPr/>
        </p:nvSpPr>
        <p:spPr>
          <a:xfrm>
            <a:off x="4354059" y="3832902"/>
            <a:ext cx="5037992" cy="1890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ZoneTexte 28">
            <a:extLst>
              <a:ext uri="{FF2B5EF4-FFF2-40B4-BE49-F238E27FC236}">
                <a16:creationId xmlns:a16="http://schemas.microsoft.com/office/drawing/2014/main" id="{E75DE09A-C27E-96B9-673E-DF0EDC98046F}"/>
              </a:ext>
            </a:extLst>
          </p:cNvPr>
          <p:cNvSpPr txBox="1"/>
          <p:nvPr/>
        </p:nvSpPr>
        <p:spPr>
          <a:xfrm>
            <a:off x="4354058" y="5753100"/>
            <a:ext cx="7209691"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400" b="0" i="0" u="sng" strike="noStrike" kern="1200" cap="none" spc="0" normalizeH="0" baseline="0" noProof="0" dirty="0">
                <a:ln>
                  <a:noFill/>
                </a:ln>
                <a:solidFill>
                  <a:prstClr val="black"/>
                </a:solidFill>
                <a:effectLst/>
                <a:uLnTx/>
                <a:uFillTx/>
                <a:latin typeface="Calibri"/>
                <a:ea typeface="+mn-ea"/>
                <a:cs typeface="+mn-cs"/>
              </a:rPr>
              <a:t>MODÈLE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400" b="0" i="0" u="none" strike="noStrike" kern="1200" cap="none" spc="0" normalizeH="0" baseline="0" noProof="0" dirty="0">
                <a:ln>
                  <a:noFill/>
                </a:ln>
                <a:solidFill>
                  <a:prstClr val="black"/>
                </a:solidFill>
                <a:effectLst/>
                <a:uLnTx/>
                <a:uFillTx/>
                <a:latin typeface="Calibri"/>
                <a:ea typeface="+mn-ea"/>
                <a:cs typeface="+mn-cs"/>
              </a:rPr>
              <a:t>PRIX_VENTE ~ AIRE_ETAGES + ANNEE_APPARENTE + AIRE_TERRAIN + ANNEE_VENTE2018 + ANNEE_VENTE2019 + ANNEE_VENTE2020 + GENRE + LIEN + POINTAGE_CLASSE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400" b="0" i="0" u="none" strike="noStrike" kern="1200" cap="none" spc="0" normalizeH="0" baseline="0" noProof="0" dirty="0">
                <a:ln>
                  <a:noFill/>
                </a:ln>
                <a:solidFill>
                  <a:prstClr val="black"/>
                </a:solidFill>
                <a:effectLst/>
                <a:uLnTx/>
                <a:uFillTx/>
                <a:latin typeface="Calibri"/>
                <a:ea typeface="+mn-ea"/>
                <a:cs typeface="+mn-cs"/>
              </a:rPr>
              <a:t>Rayon adaptatif de 275;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400" b="0" i="0" u="none" strike="noStrike" kern="1200" cap="none" spc="0" normalizeH="0" baseline="0" noProof="0" dirty="0">
                <a:ln>
                  <a:noFill/>
                </a:ln>
                <a:solidFill>
                  <a:prstClr val="black"/>
                </a:solidFill>
                <a:effectLst/>
                <a:uLnTx/>
                <a:uFillTx/>
                <a:latin typeface="Calibri"/>
                <a:ea typeface="+mn-ea"/>
                <a:cs typeface="+mn-cs"/>
              </a:rPr>
              <a:t>Fonction de pondération quasi-gaussienne.</a:t>
            </a:r>
          </a:p>
        </p:txBody>
      </p:sp>
      <p:sp>
        <p:nvSpPr>
          <p:cNvPr id="30" name="Rectangle 29">
            <a:extLst>
              <a:ext uri="{FF2B5EF4-FFF2-40B4-BE49-F238E27FC236}">
                <a16:creationId xmlns:a16="http://schemas.microsoft.com/office/drawing/2014/main" id="{63C52F09-B74B-44E7-D7CA-0C8C44BDB0F0}"/>
              </a:ext>
            </a:extLst>
          </p:cNvPr>
          <p:cNvSpPr/>
          <p:nvPr/>
        </p:nvSpPr>
        <p:spPr>
          <a:xfrm>
            <a:off x="8411707" y="3832902"/>
            <a:ext cx="3152043" cy="1890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ZoneTexte 30">
            <a:extLst>
              <a:ext uri="{FF2B5EF4-FFF2-40B4-BE49-F238E27FC236}">
                <a16:creationId xmlns:a16="http://schemas.microsoft.com/office/drawing/2014/main" id="{02DEAC14-4BA0-4F0F-C114-6F87EF960C9F}"/>
              </a:ext>
            </a:extLst>
          </p:cNvPr>
          <p:cNvSpPr txBox="1"/>
          <p:nvPr/>
        </p:nvSpPr>
        <p:spPr>
          <a:xfrm>
            <a:off x="8534399" y="5753100"/>
            <a:ext cx="7209691"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400" b="0" i="0" u="sng" strike="noStrike" kern="1200" cap="none" spc="0" normalizeH="0" baseline="0" noProof="0" dirty="0">
                <a:ln>
                  <a:noFill/>
                </a:ln>
                <a:solidFill>
                  <a:prstClr val="black"/>
                </a:solidFill>
                <a:effectLst/>
                <a:uLnTx/>
                <a:uFillTx/>
                <a:latin typeface="Calibri"/>
                <a:ea typeface="+mn-ea"/>
                <a:cs typeface="+mn-cs"/>
              </a:rPr>
              <a:t>MODÈLE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400" b="0" i="0" u="none" strike="noStrike" kern="1200" cap="none" spc="0" normalizeH="0" baseline="0" noProof="0" dirty="0">
                <a:ln>
                  <a:noFill/>
                </a:ln>
                <a:solidFill>
                  <a:prstClr val="black"/>
                </a:solidFill>
                <a:effectLst/>
                <a:uLnTx/>
                <a:uFillTx/>
                <a:latin typeface="Calibri"/>
                <a:ea typeface="+mn-ea"/>
                <a:cs typeface="+mn-cs"/>
              </a:rPr>
              <a:t>PRIX_VENTE ~ AIRE_ETAGES + ANNEE_APPARENTE + AIRE_TERRAIN + ANNEE_VENTE2021 + ANNEE_VENTE2022 + GENRE + LIEN + POINTAGE_CLASSE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400" b="0" i="0" u="none" strike="noStrike" kern="1200" cap="none" spc="0" normalizeH="0" baseline="0" noProof="0" dirty="0">
                <a:ln>
                  <a:noFill/>
                </a:ln>
                <a:solidFill>
                  <a:prstClr val="black"/>
                </a:solidFill>
                <a:effectLst/>
                <a:uLnTx/>
                <a:uFillTx/>
                <a:latin typeface="Calibri"/>
                <a:ea typeface="+mn-ea"/>
                <a:cs typeface="+mn-cs"/>
              </a:rPr>
              <a:t>Rayon adaptatif de 250;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2400" b="0" i="0" u="none" strike="noStrike" kern="1200" cap="none" spc="0" normalizeH="0" baseline="0" noProof="0" dirty="0">
                <a:ln>
                  <a:noFill/>
                </a:ln>
                <a:solidFill>
                  <a:prstClr val="black"/>
                </a:solidFill>
                <a:effectLst/>
                <a:uLnTx/>
                <a:uFillTx/>
                <a:latin typeface="Calibri"/>
                <a:ea typeface="+mn-ea"/>
                <a:cs typeface="+mn-cs"/>
              </a:rPr>
              <a:t>Fonction de pondération quasi-gaussienne.</a:t>
            </a:r>
          </a:p>
        </p:txBody>
      </p:sp>
      <p:sp>
        <p:nvSpPr>
          <p:cNvPr id="6" name="ZoneTexte 5">
            <a:extLst>
              <a:ext uri="{FF2B5EF4-FFF2-40B4-BE49-F238E27FC236}">
                <a16:creationId xmlns:a16="http://schemas.microsoft.com/office/drawing/2014/main" id="{CA188C0D-86DA-47B0-922C-CC3DB5F2C68B}"/>
              </a:ext>
            </a:extLst>
          </p:cNvPr>
          <p:cNvSpPr txBox="1"/>
          <p:nvPr/>
        </p:nvSpPr>
        <p:spPr>
          <a:xfrm>
            <a:off x="4393732" y="5766107"/>
            <a:ext cx="8281334" cy="2308324"/>
          </a:xfrm>
          <a:prstGeom prst="rect">
            <a:avLst/>
          </a:prstGeom>
          <a:noFill/>
        </p:spPr>
        <p:txBody>
          <a:bodyPr wrap="square" rtlCol="0">
            <a:spAutoFit/>
          </a:bodyPr>
          <a:lstStyle/>
          <a:p>
            <a:r>
              <a:rPr lang="fr-CA" sz="2400" b="1" dirty="0"/>
              <a:t>2017</a:t>
            </a:r>
            <a:r>
              <a:rPr lang="fr-CA" sz="2400" dirty="0"/>
              <a:t>: Notre année de marché pour le rôle 2019-2021;</a:t>
            </a:r>
          </a:p>
          <a:p>
            <a:endParaRPr lang="fr-CA" sz="2400" dirty="0"/>
          </a:p>
          <a:p>
            <a:r>
              <a:rPr lang="fr-CA" sz="2400" b="1" dirty="0"/>
              <a:t>2020</a:t>
            </a:r>
            <a:r>
              <a:rPr lang="fr-CA" sz="2400" dirty="0"/>
              <a:t>: Année de pandémie (télétravail, baisse des taux, etc.) &amp; année de marché pour le rôle 2022-2024.</a:t>
            </a:r>
          </a:p>
          <a:p>
            <a:endParaRPr lang="fr-CA" sz="2400" dirty="0"/>
          </a:p>
          <a:p>
            <a:endParaRPr lang="fr-CA" sz="2400" dirty="0"/>
          </a:p>
        </p:txBody>
      </p:sp>
      <p:sp>
        <p:nvSpPr>
          <p:cNvPr id="19" name="ZoneTexte 18">
            <a:extLst>
              <a:ext uri="{FF2B5EF4-FFF2-40B4-BE49-F238E27FC236}">
                <a16:creationId xmlns:a16="http://schemas.microsoft.com/office/drawing/2014/main" id="{1491FE3F-CFEC-443E-8946-78ACFA5993ED}"/>
              </a:ext>
            </a:extLst>
          </p:cNvPr>
          <p:cNvSpPr txBox="1"/>
          <p:nvPr/>
        </p:nvSpPr>
        <p:spPr>
          <a:xfrm>
            <a:off x="7263467" y="2393113"/>
            <a:ext cx="3124200" cy="461665"/>
          </a:xfrm>
          <a:prstGeom prst="rect">
            <a:avLst/>
          </a:prstGeom>
          <a:noFill/>
        </p:spPr>
        <p:txBody>
          <a:bodyPr wrap="square" rtlCol="0">
            <a:spAutoFit/>
          </a:bodyPr>
          <a:lstStyle/>
          <a:p>
            <a:pPr algn="ctr"/>
            <a:endParaRPr lang="fr-CA"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animBg="1"/>
      <p:bldP spid="31"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028700" y="160893"/>
            <a:ext cx="14988122" cy="1172607"/>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800" b="0" i="0" u="none" strike="noStrike" kern="1200" cap="none" spc="0" normalizeH="0" baseline="0" noProof="0" dirty="0">
                <a:ln>
                  <a:noFill/>
                </a:ln>
                <a:solidFill>
                  <a:srgbClr val="141414"/>
                </a:solidFill>
                <a:effectLst/>
                <a:uLnTx/>
                <a:uFillTx/>
                <a:latin typeface="Barlow Bold Bold"/>
                <a:ea typeface="+mn-ea"/>
                <a:cs typeface="+mn-cs"/>
              </a:rPr>
              <a:t>Résultats</a:t>
            </a:r>
          </a:p>
        </p:txBody>
      </p:sp>
      <p:grpSp>
        <p:nvGrpSpPr>
          <p:cNvPr id="3" name="Group 3"/>
          <p:cNvGrpSpPr/>
          <p:nvPr/>
        </p:nvGrpSpPr>
        <p:grpSpPr>
          <a:xfrm>
            <a:off x="12232638" y="8753587"/>
            <a:ext cx="5026662" cy="480901"/>
            <a:chOff x="0" y="-76200"/>
            <a:chExt cx="6702215" cy="641201"/>
          </a:xfrm>
        </p:grpSpPr>
        <p:sp>
          <p:nvSpPr>
            <p:cNvPr id="4" name="TextBox 4"/>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5" name="TextBox 5"/>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49</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19" name="ZoneTexte 18">
            <a:extLst>
              <a:ext uri="{FF2B5EF4-FFF2-40B4-BE49-F238E27FC236}">
                <a16:creationId xmlns:a16="http://schemas.microsoft.com/office/drawing/2014/main" id="{1491FE3F-CFEC-443E-8946-78ACFA5993ED}"/>
              </a:ext>
            </a:extLst>
          </p:cNvPr>
          <p:cNvSpPr txBox="1"/>
          <p:nvPr/>
        </p:nvSpPr>
        <p:spPr>
          <a:xfrm>
            <a:off x="7263467" y="2393113"/>
            <a:ext cx="3124200" cy="461665"/>
          </a:xfrm>
          <a:prstGeom prst="rect">
            <a:avLst/>
          </a:prstGeom>
          <a:noFill/>
        </p:spPr>
        <p:txBody>
          <a:bodyPr wrap="square" rtlCol="0">
            <a:spAutoFit/>
          </a:bodyPr>
          <a:lstStyle/>
          <a:p>
            <a:pPr algn="ctr"/>
            <a:endParaRPr lang="fr-CA" sz="2400" dirty="0"/>
          </a:p>
        </p:txBody>
      </p:sp>
      <p:pic>
        <p:nvPicPr>
          <p:cNvPr id="6" name="Image 5">
            <a:extLst>
              <a:ext uri="{FF2B5EF4-FFF2-40B4-BE49-F238E27FC236}">
                <a16:creationId xmlns:a16="http://schemas.microsoft.com/office/drawing/2014/main" id="{443F1C68-1296-4970-ACAF-9A1BE0F881AC}"/>
              </a:ext>
            </a:extLst>
          </p:cNvPr>
          <p:cNvPicPr>
            <a:picLocks noChangeAspect="1"/>
          </p:cNvPicPr>
          <p:nvPr/>
        </p:nvPicPr>
        <p:blipFill>
          <a:blip r:embed="rId2"/>
          <a:stretch>
            <a:fillRect/>
          </a:stretch>
        </p:blipFill>
        <p:spPr>
          <a:xfrm>
            <a:off x="1028701" y="2527080"/>
            <a:ext cx="7706506" cy="6002962"/>
          </a:xfrm>
          <a:prstGeom prst="rect">
            <a:avLst/>
          </a:prstGeom>
        </p:spPr>
      </p:pic>
      <p:pic>
        <p:nvPicPr>
          <p:cNvPr id="7" name="Image 6">
            <a:extLst>
              <a:ext uri="{FF2B5EF4-FFF2-40B4-BE49-F238E27FC236}">
                <a16:creationId xmlns:a16="http://schemas.microsoft.com/office/drawing/2014/main" id="{45A20290-B6DA-47C3-AEE3-EB87E2EEF0F6}"/>
              </a:ext>
            </a:extLst>
          </p:cNvPr>
          <p:cNvPicPr>
            <a:picLocks noChangeAspect="1"/>
          </p:cNvPicPr>
          <p:nvPr/>
        </p:nvPicPr>
        <p:blipFill>
          <a:blip r:embed="rId3"/>
          <a:stretch>
            <a:fillRect/>
          </a:stretch>
        </p:blipFill>
        <p:spPr>
          <a:xfrm>
            <a:off x="9552795" y="2536956"/>
            <a:ext cx="7773057" cy="5959344"/>
          </a:xfrm>
          <a:prstGeom prst="rect">
            <a:avLst/>
          </a:prstGeom>
        </p:spPr>
      </p:pic>
      <p:sp>
        <p:nvSpPr>
          <p:cNvPr id="8" name="ZoneTexte 7">
            <a:extLst>
              <a:ext uri="{FF2B5EF4-FFF2-40B4-BE49-F238E27FC236}">
                <a16:creationId xmlns:a16="http://schemas.microsoft.com/office/drawing/2014/main" id="{8BB7EBB7-468B-442F-8EBC-DBA8E60D1455}"/>
              </a:ext>
            </a:extLst>
          </p:cNvPr>
          <p:cNvSpPr txBox="1"/>
          <p:nvPr/>
        </p:nvSpPr>
        <p:spPr>
          <a:xfrm>
            <a:off x="1028700" y="1790700"/>
            <a:ext cx="7706506" cy="461665"/>
          </a:xfrm>
          <a:prstGeom prst="rect">
            <a:avLst/>
          </a:prstGeom>
          <a:noFill/>
        </p:spPr>
        <p:txBody>
          <a:bodyPr wrap="square" rtlCol="0">
            <a:spAutoFit/>
          </a:bodyPr>
          <a:lstStyle/>
          <a:p>
            <a:r>
              <a:rPr lang="fr-CA" sz="2400" b="1" dirty="0"/>
              <a:t>TAUX DE VARIATION DU MARCHÉ ENTRE 2017 ET 2020:</a:t>
            </a:r>
          </a:p>
        </p:txBody>
      </p:sp>
      <p:sp>
        <p:nvSpPr>
          <p:cNvPr id="20" name="ZoneTexte 19">
            <a:extLst>
              <a:ext uri="{FF2B5EF4-FFF2-40B4-BE49-F238E27FC236}">
                <a16:creationId xmlns:a16="http://schemas.microsoft.com/office/drawing/2014/main" id="{C088D3E3-E99A-4BF0-B914-F18439BF644E}"/>
              </a:ext>
            </a:extLst>
          </p:cNvPr>
          <p:cNvSpPr txBox="1"/>
          <p:nvPr/>
        </p:nvSpPr>
        <p:spPr>
          <a:xfrm>
            <a:off x="9448800" y="1790700"/>
            <a:ext cx="7706506" cy="461665"/>
          </a:xfrm>
          <a:prstGeom prst="rect">
            <a:avLst/>
          </a:prstGeom>
          <a:noFill/>
        </p:spPr>
        <p:txBody>
          <a:bodyPr wrap="square" rtlCol="0">
            <a:spAutoFit/>
          </a:bodyPr>
          <a:lstStyle/>
          <a:p>
            <a:r>
              <a:rPr lang="fr-CA" sz="2400" b="1" dirty="0"/>
              <a:t>TAUX DE VARIATION DU MARCHÉ ENTRE 2020 ET 2022:</a:t>
            </a:r>
          </a:p>
        </p:txBody>
      </p:sp>
      <p:pic>
        <p:nvPicPr>
          <p:cNvPr id="21" name="Picture 2">
            <a:extLst>
              <a:ext uri="{FF2B5EF4-FFF2-40B4-BE49-F238E27FC236}">
                <a16:creationId xmlns:a16="http://schemas.microsoft.com/office/drawing/2014/main" id="{661C8798-DC1B-47E1-8164-CF7989F4DC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254814">
            <a:off x="10233300" y="-4361181"/>
            <a:ext cx="14973422" cy="6905702"/>
          </a:xfrm>
          <a:prstGeom prst="rect">
            <a:avLst/>
          </a:prstGeom>
        </p:spPr>
      </p:pic>
    </p:spTree>
    <p:extLst>
      <p:ext uri="{BB962C8B-B14F-4D97-AF65-F5344CB8AC3E}">
        <p14:creationId xmlns:p14="http://schemas.microsoft.com/office/powerpoint/2010/main" val="3690045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956" b="956"/>
          <a:stretch>
            <a:fillRect/>
          </a:stretch>
        </p:blipFill>
        <p:spPr>
          <a:xfrm>
            <a:off x="2590800" y="153632"/>
            <a:ext cx="8524746" cy="997973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188904" flipH="1">
            <a:off x="5702304" y="1093446"/>
            <a:ext cx="16046810" cy="699710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028700" y="160893"/>
            <a:ext cx="14988122" cy="1128514"/>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lang="en-US" sz="8800" dirty="0">
                <a:solidFill>
                  <a:srgbClr val="141414"/>
                </a:solidFill>
                <a:latin typeface="Barlow Bold Bold"/>
              </a:rPr>
              <a:t>Vente et revente #1</a:t>
            </a:r>
            <a:endParaRPr kumimoji="0" lang="en-US" sz="8800" b="0" i="0" u="none" strike="noStrike" kern="1200" cap="none" spc="0" normalizeH="0" baseline="0" noProof="0" dirty="0">
              <a:ln>
                <a:noFill/>
              </a:ln>
              <a:solidFill>
                <a:srgbClr val="141414"/>
              </a:solidFill>
              <a:effectLst/>
              <a:uLnTx/>
              <a:uFillTx/>
              <a:latin typeface="Barlow Bold Bold"/>
              <a:ea typeface="+mn-ea"/>
              <a:cs typeface="+mn-cs"/>
            </a:endParaRPr>
          </a:p>
        </p:txBody>
      </p:sp>
      <p:grpSp>
        <p:nvGrpSpPr>
          <p:cNvPr id="3" name="Group 3"/>
          <p:cNvGrpSpPr/>
          <p:nvPr/>
        </p:nvGrpSpPr>
        <p:grpSpPr>
          <a:xfrm>
            <a:off x="12232638" y="8753587"/>
            <a:ext cx="5026662" cy="480901"/>
            <a:chOff x="0" y="-76200"/>
            <a:chExt cx="6702215" cy="641201"/>
          </a:xfrm>
        </p:grpSpPr>
        <p:sp>
          <p:nvSpPr>
            <p:cNvPr id="4" name="TextBox 4"/>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5" name="TextBox 5"/>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50</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pic>
        <p:nvPicPr>
          <p:cNvPr id="9" name="Image 8">
            <a:extLst>
              <a:ext uri="{FF2B5EF4-FFF2-40B4-BE49-F238E27FC236}">
                <a16:creationId xmlns:a16="http://schemas.microsoft.com/office/drawing/2014/main" id="{B05756D5-B84E-4208-B24C-8A4530E6264A}"/>
              </a:ext>
            </a:extLst>
          </p:cNvPr>
          <p:cNvPicPr>
            <a:picLocks noChangeAspect="1"/>
          </p:cNvPicPr>
          <p:nvPr/>
        </p:nvPicPr>
        <p:blipFill>
          <a:blip r:embed="rId2"/>
          <a:stretch>
            <a:fillRect/>
          </a:stretch>
        </p:blipFill>
        <p:spPr>
          <a:xfrm>
            <a:off x="1028700" y="1714500"/>
            <a:ext cx="4210050" cy="5114925"/>
          </a:xfrm>
          <a:prstGeom prst="rect">
            <a:avLst/>
          </a:prstGeom>
        </p:spPr>
      </p:pic>
      <p:sp>
        <p:nvSpPr>
          <p:cNvPr id="10" name="ZoneTexte 9">
            <a:extLst>
              <a:ext uri="{FF2B5EF4-FFF2-40B4-BE49-F238E27FC236}">
                <a16:creationId xmlns:a16="http://schemas.microsoft.com/office/drawing/2014/main" id="{1F2405D3-594B-4512-8442-A7019FA2CDD2}"/>
              </a:ext>
            </a:extLst>
          </p:cNvPr>
          <p:cNvSpPr txBox="1"/>
          <p:nvPr/>
        </p:nvSpPr>
        <p:spPr>
          <a:xfrm>
            <a:off x="1028700" y="7353300"/>
            <a:ext cx="5372100" cy="1754326"/>
          </a:xfrm>
          <a:prstGeom prst="rect">
            <a:avLst/>
          </a:prstGeom>
          <a:noFill/>
        </p:spPr>
        <p:txBody>
          <a:bodyPr wrap="square" rtlCol="0">
            <a:spAutoFit/>
          </a:bodyPr>
          <a:lstStyle/>
          <a:p>
            <a:r>
              <a:rPr lang="fr-CA" sz="3600" dirty="0"/>
              <a:t>Vente 2017: 418 000$</a:t>
            </a:r>
          </a:p>
          <a:p>
            <a:r>
              <a:rPr lang="fr-CA" sz="3600" dirty="0"/>
              <a:t>Revente en 2022: 716 000$</a:t>
            </a:r>
          </a:p>
          <a:p>
            <a:r>
              <a:rPr lang="fr-CA" sz="3600" b="1" dirty="0"/>
              <a:t>+71%</a:t>
            </a:r>
          </a:p>
        </p:txBody>
      </p:sp>
      <p:sp>
        <p:nvSpPr>
          <p:cNvPr id="12" name="ZoneTexte 11">
            <a:extLst>
              <a:ext uri="{FF2B5EF4-FFF2-40B4-BE49-F238E27FC236}">
                <a16:creationId xmlns:a16="http://schemas.microsoft.com/office/drawing/2014/main" id="{18744960-3307-4AF3-B760-32704D38C30C}"/>
              </a:ext>
            </a:extLst>
          </p:cNvPr>
          <p:cNvSpPr txBox="1"/>
          <p:nvPr/>
        </p:nvSpPr>
        <p:spPr>
          <a:xfrm>
            <a:off x="7086600" y="1737598"/>
            <a:ext cx="9041043" cy="2339102"/>
          </a:xfrm>
          <a:prstGeom prst="rect">
            <a:avLst/>
          </a:prstGeom>
          <a:noFill/>
        </p:spPr>
        <p:txBody>
          <a:bodyPr wrap="square" rtlCol="0">
            <a:spAutoFit/>
          </a:bodyPr>
          <a:lstStyle/>
          <a:p>
            <a:r>
              <a:rPr lang="fr-CA" sz="3200" b="1" dirty="0"/>
              <a:t>Rue Justin, secteur Fabreville</a:t>
            </a:r>
          </a:p>
          <a:p>
            <a:r>
              <a:rPr lang="fr-CA" sz="3200" dirty="0"/>
              <a:t>Selon notre modèle, le taux de variation dans ce secteur serait de 26% entre 2017 et 2020 et de 40% entre 2020 et 2022, donc de </a:t>
            </a:r>
            <a:r>
              <a:rPr lang="fr-CA" sz="3200" b="1" dirty="0"/>
              <a:t>66%</a:t>
            </a:r>
            <a:r>
              <a:rPr lang="fr-CA" sz="3200" dirty="0"/>
              <a:t> au total.</a:t>
            </a:r>
          </a:p>
          <a:p>
            <a:endParaRPr lang="fr-CA" dirty="0"/>
          </a:p>
        </p:txBody>
      </p:sp>
      <p:pic>
        <p:nvPicPr>
          <p:cNvPr id="13" name="Image 12">
            <a:extLst>
              <a:ext uri="{FF2B5EF4-FFF2-40B4-BE49-F238E27FC236}">
                <a16:creationId xmlns:a16="http://schemas.microsoft.com/office/drawing/2014/main" id="{7D91B61E-A9F6-48D0-8020-893039576252}"/>
              </a:ext>
            </a:extLst>
          </p:cNvPr>
          <p:cNvPicPr>
            <a:picLocks noChangeAspect="1"/>
          </p:cNvPicPr>
          <p:nvPr/>
        </p:nvPicPr>
        <p:blipFill>
          <a:blip r:embed="rId3"/>
          <a:stretch>
            <a:fillRect/>
          </a:stretch>
        </p:blipFill>
        <p:spPr>
          <a:xfrm>
            <a:off x="10650779" y="4271962"/>
            <a:ext cx="3505200" cy="3277220"/>
          </a:xfrm>
          <a:prstGeom prst="rect">
            <a:avLst/>
          </a:prstGeom>
          <a:ln>
            <a:noFill/>
          </a:ln>
          <a:effectLst>
            <a:softEdge rad="112500"/>
          </a:effectLst>
        </p:spPr>
      </p:pic>
      <p:pic>
        <p:nvPicPr>
          <p:cNvPr id="14" name="Image 13">
            <a:extLst>
              <a:ext uri="{FF2B5EF4-FFF2-40B4-BE49-F238E27FC236}">
                <a16:creationId xmlns:a16="http://schemas.microsoft.com/office/drawing/2014/main" id="{0637D3AC-12AB-4954-8D04-26F1B7726102}"/>
              </a:ext>
            </a:extLst>
          </p:cNvPr>
          <p:cNvPicPr>
            <a:picLocks noChangeAspect="1"/>
          </p:cNvPicPr>
          <p:nvPr/>
        </p:nvPicPr>
        <p:blipFill>
          <a:blip r:embed="rId4"/>
          <a:stretch>
            <a:fillRect/>
          </a:stretch>
        </p:blipFill>
        <p:spPr>
          <a:xfrm>
            <a:off x="7230709" y="4343709"/>
            <a:ext cx="2790825" cy="3133725"/>
          </a:xfrm>
          <a:prstGeom prst="rect">
            <a:avLst/>
          </a:prstGeom>
          <a:ln>
            <a:noFill/>
          </a:ln>
          <a:effectLst>
            <a:softEdge rad="112500"/>
          </a:effectLst>
        </p:spPr>
      </p:pic>
    </p:spTree>
    <p:extLst>
      <p:ext uri="{BB962C8B-B14F-4D97-AF65-F5344CB8AC3E}">
        <p14:creationId xmlns:p14="http://schemas.microsoft.com/office/powerpoint/2010/main" val="3572981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028700" y="160893"/>
            <a:ext cx="14988122" cy="1128514"/>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lang="en-US" sz="8800" dirty="0">
                <a:solidFill>
                  <a:srgbClr val="141414"/>
                </a:solidFill>
                <a:latin typeface="Barlow Bold Bold"/>
              </a:rPr>
              <a:t>Vente et revente #2</a:t>
            </a:r>
            <a:endParaRPr kumimoji="0" lang="en-US" sz="8800" b="0" i="0" u="none" strike="noStrike" kern="1200" cap="none" spc="0" normalizeH="0" baseline="0" noProof="0" dirty="0">
              <a:ln>
                <a:noFill/>
              </a:ln>
              <a:solidFill>
                <a:srgbClr val="141414"/>
              </a:solidFill>
              <a:effectLst/>
              <a:uLnTx/>
              <a:uFillTx/>
              <a:latin typeface="Barlow Bold Bold"/>
              <a:ea typeface="+mn-ea"/>
              <a:cs typeface="+mn-cs"/>
            </a:endParaRPr>
          </a:p>
        </p:txBody>
      </p:sp>
      <p:grpSp>
        <p:nvGrpSpPr>
          <p:cNvPr id="3" name="Group 3"/>
          <p:cNvGrpSpPr/>
          <p:nvPr/>
        </p:nvGrpSpPr>
        <p:grpSpPr>
          <a:xfrm>
            <a:off x="12232638" y="8753587"/>
            <a:ext cx="5026662" cy="480901"/>
            <a:chOff x="0" y="-76200"/>
            <a:chExt cx="6702215" cy="641201"/>
          </a:xfrm>
        </p:grpSpPr>
        <p:sp>
          <p:nvSpPr>
            <p:cNvPr id="4" name="TextBox 4"/>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5" name="TextBox 5"/>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51</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10" name="ZoneTexte 9">
            <a:extLst>
              <a:ext uri="{FF2B5EF4-FFF2-40B4-BE49-F238E27FC236}">
                <a16:creationId xmlns:a16="http://schemas.microsoft.com/office/drawing/2014/main" id="{1F2405D3-594B-4512-8442-A7019FA2CDD2}"/>
              </a:ext>
            </a:extLst>
          </p:cNvPr>
          <p:cNvSpPr txBox="1"/>
          <p:nvPr/>
        </p:nvSpPr>
        <p:spPr>
          <a:xfrm>
            <a:off x="1028700" y="6896100"/>
            <a:ext cx="5372100" cy="1754326"/>
          </a:xfrm>
          <a:prstGeom prst="rect">
            <a:avLst/>
          </a:prstGeom>
          <a:noFill/>
        </p:spPr>
        <p:txBody>
          <a:bodyPr wrap="square" rtlCol="0">
            <a:spAutoFit/>
          </a:bodyPr>
          <a:lstStyle/>
          <a:p>
            <a:r>
              <a:rPr lang="fr-CA" sz="3600" dirty="0"/>
              <a:t>Vente 2020: 270 000$</a:t>
            </a:r>
          </a:p>
          <a:p>
            <a:r>
              <a:rPr lang="fr-CA" sz="3600" dirty="0"/>
              <a:t>Revente en 2022: 385 000$</a:t>
            </a:r>
          </a:p>
          <a:p>
            <a:r>
              <a:rPr lang="fr-CA" sz="3600" b="1" dirty="0"/>
              <a:t>+43%</a:t>
            </a:r>
          </a:p>
        </p:txBody>
      </p:sp>
      <p:sp>
        <p:nvSpPr>
          <p:cNvPr id="12" name="ZoneTexte 11">
            <a:extLst>
              <a:ext uri="{FF2B5EF4-FFF2-40B4-BE49-F238E27FC236}">
                <a16:creationId xmlns:a16="http://schemas.microsoft.com/office/drawing/2014/main" id="{18744960-3307-4AF3-B760-32704D38C30C}"/>
              </a:ext>
            </a:extLst>
          </p:cNvPr>
          <p:cNvSpPr txBox="1"/>
          <p:nvPr/>
        </p:nvSpPr>
        <p:spPr>
          <a:xfrm>
            <a:off x="7265757" y="1714500"/>
            <a:ext cx="9041043" cy="1569660"/>
          </a:xfrm>
          <a:prstGeom prst="rect">
            <a:avLst/>
          </a:prstGeom>
          <a:noFill/>
        </p:spPr>
        <p:txBody>
          <a:bodyPr wrap="square" rtlCol="0">
            <a:spAutoFit/>
          </a:bodyPr>
          <a:lstStyle/>
          <a:p>
            <a:r>
              <a:rPr lang="fr-CA" sz="3200" b="1" dirty="0"/>
              <a:t>Rue Antonio, secteur Chomedey</a:t>
            </a:r>
          </a:p>
          <a:p>
            <a:r>
              <a:rPr lang="fr-CA" sz="3200" dirty="0"/>
              <a:t>Selon notre modèle, le taux de variation dans ce secteur serait de </a:t>
            </a:r>
            <a:r>
              <a:rPr lang="fr-CA" sz="3200" b="1" dirty="0"/>
              <a:t>44%</a:t>
            </a:r>
            <a:r>
              <a:rPr lang="fr-CA" sz="3200" dirty="0"/>
              <a:t> entre 2020 et 2022.</a:t>
            </a:r>
            <a:endParaRPr lang="fr-CA" dirty="0"/>
          </a:p>
        </p:txBody>
      </p:sp>
      <p:pic>
        <p:nvPicPr>
          <p:cNvPr id="6" name="Image 5">
            <a:extLst>
              <a:ext uri="{FF2B5EF4-FFF2-40B4-BE49-F238E27FC236}">
                <a16:creationId xmlns:a16="http://schemas.microsoft.com/office/drawing/2014/main" id="{1499FA5B-62A8-4256-9BE9-691F74B18B1B}"/>
              </a:ext>
            </a:extLst>
          </p:cNvPr>
          <p:cNvPicPr>
            <a:picLocks noChangeAspect="1"/>
          </p:cNvPicPr>
          <p:nvPr/>
        </p:nvPicPr>
        <p:blipFill>
          <a:blip r:embed="rId2"/>
          <a:stretch>
            <a:fillRect/>
          </a:stretch>
        </p:blipFill>
        <p:spPr>
          <a:xfrm>
            <a:off x="1672326" y="1716282"/>
            <a:ext cx="4084847" cy="4616093"/>
          </a:xfrm>
          <a:prstGeom prst="rect">
            <a:avLst/>
          </a:prstGeom>
        </p:spPr>
      </p:pic>
      <p:pic>
        <p:nvPicPr>
          <p:cNvPr id="7" name="Image 6">
            <a:extLst>
              <a:ext uri="{FF2B5EF4-FFF2-40B4-BE49-F238E27FC236}">
                <a16:creationId xmlns:a16="http://schemas.microsoft.com/office/drawing/2014/main" id="{88EE601E-4409-4344-B4B1-4C43FCF4821D}"/>
              </a:ext>
            </a:extLst>
          </p:cNvPr>
          <p:cNvPicPr>
            <a:picLocks noChangeAspect="1"/>
          </p:cNvPicPr>
          <p:nvPr/>
        </p:nvPicPr>
        <p:blipFill>
          <a:blip r:embed="rId3"/>
          <a:stretch>
            <a:fillRect/>
          </a:stretch>
        </p:blipFill>
        <p:spPr>
          <a:xfrm>
            <a:off x="7196497" y="3543300"/>
            <a:ext cx="3895005" cy="4346006"/>
          </a:xfrm>
          <a:prstGeom prst="rect">
            <a:avLst/>
          </a:prstGeom>
          <a:ln>
            <a:noFill/>
          </a:ln>
          <a:effectLst>
            <a:softEdge rad="112500"/>
          </a:effectLst>
        </p:spPr>
      </p:pic>
    </p:spTree>
    <p:extLst>
      <p:ext uri="{BB962C8B-B14F-4D97-AF65-F5344CB8AC3E}">
        <p14:creationId xmlns:p14="http://schemas.microsoft.com/office/powerpoint/2010/main" val="2580150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028700" y="160893"/>
            <a:ext cx="14988122" cy="1128514"/>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lang="en-US" sz="8800" dirty="0">
                <a:solidFill>
                  <a:srgbClr val="141414"/>
                </a:solidFill>
                <a:latin typeface="Barlow Bold Bold"/>
              </a:rPr>
              <a:t>Vente et revente #3</a:t>
            </a:r>
            <a:endParaRPr kumimoji="0" lang="en-US" sz="8800" b="0" i="0" u="none" strike="noStrike" kern="1200" cap="none" spc="0" normalizeH="0" baseline="0" noProof="0" dirty="0">
              <a:ln>
                <a:noFill/>
              </a:ln>
              <a:solidFill>
                <a:srgbClr val="141414"/>
              </a:solidFill>
              <a:effectLst/>
              <a:uLnTx/>
              <a:uFillTx/>
              <a:latin typeface="Barlow Bold Bold"/>
              <a:ea typeface="+mn-ea"/>
              <a:cs typeface="+mn-cs"/>
            </a:endParaRPr>
          </a:p>
        </p:txBody>
      </p:sp>
      <p:grpSp>
        <p:nvGrpSpPr>
          <p:cNvPr id="3" name="Group 3"/>
          <p:cNvGrpSpPr/>
          <p:nvPr/>
        </p:nvGrpSpPr>
        <p:grpSpPr>
          <a:xfrm>
            <a:off x="12232638" y="8753587"/>
            <a:ext cx="5026662" cy="480901"/>
            <a:chOff x="0" y="-76200"/>
            <a:chExt cx="6702215" cy="641201"/>
          </a:xfrm>
        </p:grpSpPr>
        <p:sp>
          <p:nvSpPr>
            <p:cNvPr id="4" name="TextBox 4"/>
            <p:cNvSpPr txBox="1"/>
            <p:nvPr/>
          </p:nvSpPr>
          <p:spPr>
            <a:xfrm>
              <a:off x="0" y="42946"/>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5" name="TextBox 5"/>
            <p:cNvSpPr txBox="1"/>
            <p:nvPr/>
          </p:nvSpPr>
          <p:spPr>
            <a:xfrm>
              <a:off x="5541135" y="-76200"/>
              <a:ext cx="1161080" cy="641201"/>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lang="en-US" sz="3000" dirty="0">
                  <a:solidFill>
                    <a:srgbClr val="141414"/>
                  </a:solidFill>
                  <a:latin typeface="Barlow Medium Bold"/>
                </a:rPr>
                <a:t>52</a:t>
              </a:r>
              <a:endParaRPr kumimoji="0" lang="en-US" sz="3000" b="0" i="0" u="none" strike="noStrike" kern="1200" cap="none" spc="0" normalizeH="0" baseline="0" noProof="0" dirty="0">
                <a:ln>
                  <a:noFill/>
                </a:ln>
                <a:solidFill>
                  <a:srgbClr val="141414"/>
                </a:solidFill>
                <a:effectLst/>
                <a:uLnTx/>
                <a:uFillTx/>
                <a:latin typeface="Barlow Medium Bold"/>
                <a:ea typeface="+mn-ea"/>
                <a:cs typeface="+mn-cs"/>
              </a:endParaRPr>
            </a:p>
          </p:txBody>
        </p:sp>
      </p:grpSp>
      <p:sp>
        <p:nvSpPr>
          <p:cNvPr id="10" name="ZoneTexte 9">
            <a:extLst>
              <a:ext uri="{FF2B5EF4-FFF2-40B4-BE49-F238E27FC236}">
                <a16:creationId xmlns:a16="http://schemas.microsoft.com/office/drawing/2014/main" id="{1F2405D3-594B-4512-8442-A7019FA2CDD2}"/>
              </a:ext>
            </a:extLst>
          </p:cNvPr>
          <p:cNvSpPr txBox="1"/>
          <p:nvPr/>
        </p:nvSpPr>
        <p:spPr>
          <a:xfrm>
            <a:off x="1028699" y="6896100"/>
            <a:ext cx="11544301" cy="1754326"/>
          </a:xfrm>
          <a:prstGeom prst="rect">
            <a:avLst/>
          </a:prstGeom>
          <a:noFill/>
        </p:spPr>
        <p:txBody>
          <a:bodyPr wrap="square" rtlCol="0">
            <a:spAutoFit/>
          </a:bodyPr>
          <a:lstStyle/>
          <a:p>
            <a:r>
              <a:rPr lang="fr-CA" sz="3600" dirty="0"/>
              <a:t>Vente 2020: 530 000$</a:t>
            </a:r>
          </a:p>
          <a:p>
            <a:r>
              <a:rPr lang="fr-CA" sz="3600" dirty="0"/>
              <a:t>Revente en 2022: 839 000$ (salle de bain refaite: 20 000$)</a:t>
            </a:r>
          </a:p>
          <a:p>
            <a:r>
              <a:rPr lang="fr-CA" sz="3600" b="1" dirty="0"/>
              <a:t>+58%</a:t>
            </a:r>
          </a:p>
        </p:txBody>
      </p:sp>
      <p:sp>
        <p:nvSpPr>
          <p:cNvPr id="12" name="ZoneTexte 11">
            <a:extLst>
              <a:ext uri="{FF2B5EF4-FFF2-40B4-BE49-F238E27FC236}">
                <a16:creationId xmlns:a16="http://schemas.microsoft.com/office/drawing/2014/main" id="{18744960-3307-4AF3-B760-32704D38C30C}"/>
              </a:ext>
            </a:extLst>
          </p:cNvPr>
          <p:cNvSpPr txBox="1"/>
          <p:nvPr/>
        </p:nvSpPr>
        <p:spPr>
          <a:xfrm>
            <a:off x="7265757" y="1714500"/>
            <a:ext cx="9041043" cy="1569660"/>
          </a:xfrm>
          <a:prstGeom prst="rect">
            <a:avLst/>
          </a:prstGeom>
          <a:noFill/>
        </p:spPr>
        <p:txBody>
          <a:bodyPr wrap="square" rtlCol="0">
            <a:spAutoFit/>
          </a:bodyPr>
          <a:lstStyle/>
          <a:p>
            <a:r>
              <a:rPr lang="fr-CA" sz="3200" b="1" dirty="0"/>
              <a:t>Rue Patrick, secteur Chomedey</a:t>
            </a:r>
          </a:p>
          <a:p>
            <a:r>
              <a:rPr lang="fr-CA" sz="3200" dirty="0"/>
              <a:t>Selon notre modèle, le taux de variation dans ce secteur serait de </a:t>
            </a:r>
            <a:r>
              <a:rPr lang="fr-CA" sz="3200" b="1" dirty="0"/>
              <a:t>54%</a:t>
            </a:r>
            <a:r>
              <a:rPr lang="fr-CA" sz="3200" dirty="0"/>
              <a:t> entre 2020 et 2022.</a:t>
            </a:r>
            <a:endParaRPr lang="fr-CA" dirty="0"/>
          </a:p>
        </p:txBody>
      </p:sp>
      <p:pic>
        <p:nvPicPr>
          <p:cNvPr id="8" name="Image 7">
            <a:extLst>
              <a:ext uri="{FF2B5EF4-FFF2-40B4-BE49-F238E27FC236}">
                <a16:creationId xmlns:a16="http://schemas.microsoft.com/office/drawing/2014/main" id="{1800821D-2C88-49DF-B5F2-CA0D52445223}"/>
              </a:ext>
            </a:extLst>
          </p:cNvPr>
          <p:cNvPicPr>
            <a:picLocks noChangeAspect="1"/>
          </p:cNvPicPr>
          <p:nvPr/>
        </p:nvPicPr>
        <p:blipFill>
          <a:blip r:embed="rId3"/>
          <a:stretch>
            <a:fillRect/>
          </a:stretch>
        </p:blipFill>
        <p:spPr>
          <a:xfrm>
            <a:off x="7265757" y="3467100"/>
            <a:ext cx="3752850" cy="3565208"/>
          </a:xfrm>
          <a:prstGeom prst="rect">
            <a:avLst/>
          </a:prstGeom>
          <a:ln>
            <a:noFill/>
          </a:ln>
          <a:effectLst>
            <a:softEdge rad="112500"/>
          </a:effectLst>
        </p:spPr>
      </p:pic>
      <p:pic>
        <p:nvPicPr>
          <p:cNvPr id="7" name="Image 6">
            <a:extLst>
              <a:ext uri="{FF2B5EF4-FFF2-40B4-BE49-F238E27FC236}">
                <a16:creationId xmlns:a16="http://schemas.microsoft.com/office/drawing/2014/main" id="{EB457037-7AAC-4592-9A83-BEE7C0A58442}"/>
              </a:ext>
            </a:extLst>
          </p:cNvPr>
          <p:cNvPicPr>
            <a:picLocks noChangeAspect="1"/>
          </p:cNvPicPr>
          <p:nvPr/>
        </p:nvPicPr>
        <p:blipFill>
          <a:blip r:embed="rId4"/>
          <a:stretch>
            <a:fillRect/>
          </a:stretch>
        </p:blipFill>
        <p:spPr>
          <a:xfrm>
            <a:off x="1118373" y="1860930"/>
            <a:ext cx="5494360" cy="4120770"/>
          </a:xfrm>
          <a:prstGeom prst="rect">
            <a:avLst/>
          </a:prstGeom>
        </p:spPr>
      </p:pic>
    </p:spTree>
    <p:extLst>
      <p:ext uri="{BB962C8B-B14F-4D97-AF65-F5344CB8AC3E}">
        <p14:creationId xmlns:p14="http://schemas.microsoft.com/office/powerpoint/2010/main" val="3585668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7895433" y="-245053"/>
            <a:ext cx="10727257" cy="10777105"/>
          </a:xfrm>
          <a:prstGeom prst="rect">
            <a:avLst/>
          </a:prstGeom>
        </p:spPr>
      </p:pic>
      <p:pic>
        <p:nvPicPr>
          <p:cNvPr id="3" name="Picture 3"/>
          <p:cNvPicPr>
            <a:picLocks noChangeAspect="1"/>
          </p:cNvPicPr>
          <p:nvPr/>
        </p:nvPicPr>
        <p:blipFill>
          <a:blip r:embed="rId5"/>
          <a:srcRect/>
          <a:stretch>
            <a:fillRect/>
          </a:stretch>
        </p:blipFill>
        <p:spPr>
          <a:xfrm>
            <a:off x="4478278" y="2003255"/>
            <a:ext cx="6339987" cy="1399826"/>
          </a:xfrm>
          <a:prstGeom prst="rect">
            <a:avLst/>
          </a:prstGeom>
        </p:spPr>
      </p:pic>
      <p:pic>
        <p:nvPicPr>
          <p:cNvPr id="4" name="Picture 4"/>
          <p:cNvPicPr>
            <a:picLocks noChangeAspect="1"/>
          </p:cNvPicPr>
          <p:nvPr/>
        </p:nvPicPr>
        <p:blipFill>
          <a:blip r:embed="rId6"/>
          <a:srcRect/>
          <a:stretch>
            <a:fillRect/>
          </a:stretch>
        </p:blipFill>
        <p:spPr>
          <a:xfrm>
            <a:off x="1902519" y="4327541"/>
            <a:ext cx="6511716" cy="3904486"/>
          </a:xfrm>
          <a:prstGeom prst="rect">
            <a:avLst/>
          </a:prstGeom>
        </p:spPr>
      </p:pic>
      <p:grpSp>
        <p:nvGrpSpPr>
          <p:cNvPr id="5" name="Group 5"/>
          <p:cNvGrpSpPr/>
          <p:nvPr/>
        </p:nvGrpSpPr>
        <p:grpSpPr>
          <a:xfrm>
            <a:off x="12232638" y="8753587"/>
            <a:ext cx="5026662" cy="480901"/>
            <a:chOff x="0" y="-76200"/>
            <a:chExt cx="6702215" cy="641201"/>
          </a:xfrm>
        </p:grpSpPr>
        <p:sp>
          <p:nvSpPr>
            <p:cNvPr id="6" name="TextBox 6"/>
            <p:cNvSpPr txBox="1"/>
            <p:nvPr/>
          </p:nvSpPr>
          <p:spPr>
            <a:xfrm>
              <a:off x="0" y="34375"/>
              <a:ext cx="5193339" cy="471805"/>
            </a:xfrm>
            <a:prstGeom prst="rect">
              <a:avLst/>
            </a:prstGeom>
          </p:spPr>
          <p:txBody>
            <a:bodyPr lIns="0" tIns="0" rIns="0" bIns="0" rtlCol="0" anchor="t">
              <a:spAutoFit/>
            </a:bodyPr>
            <a:lstStyle/>
            <a:p>
              <a:pPr algn="r">
                <a:lnSpc>
                  <a:spcPts val="2940"/>
                </a:lnSpc>
                <a:spcBef>
                  <a:spcPct val="0"/>
                </a:spcBef>
              </a:pPr>
              <a:r>
                <a:rPr lang="en-US" sz="2100">
                  <a:solidFill>
                    <a:srgbClr val="141414"/>
                  </a:solidFill>
                  <a:latin typeface="Barlow Medium Bold"/>
                </a:rPr>
                <a:t>REBONDIR</a:t>
              </a:r>
            </a:p>
          </p:txBody>
        </p:sp>
        <p:sp>
          <p:nvSpPr>
            <p:cNvPr id="7" name="TextBox 7"/>
            <p:cNvSpPr txBox="1"/>
            <p:nvPr/>
          </p:nvSpPr>
          <p:spPr>
            <a:xfrm>
              <a:off x="5541135" y="-76200"/>
              <a:ext cx="1161080" cy="641201"/>
            </a:xfrm>
            <a:prstGeom prst="rect">
              <a:avLst/>
            </a:prstGeom>
          </p:spPr>
          <p:txBody>
            <a:bodyPr lIns="0" tIns="0" rIns="0" bIns="0" rtlCol="0" anchor="t">
              <a:spAutoFit/>
            </a:bodyPr>
            <a:lstStyle/>
            <a:p>
              <a:pPr algn="r">
                <a:lnSpc>
                  <a:spcPts val="4200"/>
                </a:lnSpc>
                <a:spcBef>
                  <a:spcPct val="0"/>
                </a:spcBef>
              </a:pPr>
              <a:r>
                <a:rPr lang="en-US" sz="3000" spc="60" dirty="0">
                  <a:solidFill>
                    <a:srgbClr val="141414"/>
                  </a:solidFill>
                  <a:latin typeface="Barlow Medium"/>
                </a:rPr>
                <a:t>53</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814234" y="626630"/>
            <a:ext cx="12614037" cy="818410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254814">
            <a:off x="-4164438" y="5805449"/>
            <a:ext cx="14973422" cy="6905702"/>
          </a:xfrm>
          <a:prstGeom prst="rect">
            <a:avLst/>
          </a:prstGeom>
        </p:spPr>
      </p:pic>
      <p:pic>
        <p:nvPicPr>
          <p:cNvPr id="4" name="Picture 4"/>
          <p:cNvPicPr>
            <a:picLocks noChangeAspect="1"/>
          </p:cNvPicPr>
          <p:nvPr/>
        </p:nvPicPr>
        <p:blipFill>
          <a:blip r:embed="rId6"/>
          <a:srcRect/>
          <a:stretch>
            <a:fillRect/>
          </a:stretch>
        </p:blipFill>
        <p:spPr>
          <a:xfrm>
            <a:off x="1028700" y="1028700"/>
            <a:ext cx="2593420" cy="998467"/>
          </a:xfrm>
          <a:prstGeom prst="rect">
            <a:avLst/>
          </a:prstGeom>
        </p:spPr>
      </p:pic>
      <p:grpSp>
        <p:nvGrpSpPr>
          <p:cNvPr id="5" name="Group 5"/>
          <p:cNvGrpSpPr/>
          <p:nvPr/>
        </p:nvGrpSpPr>
        <p:grpSpPr>
          <a:xfrm>
            <a:off x="12232638" y="8753587"/>
            <a:ext cx="5026662" cy="480901"/>
            <a:chOff x="0" y="-76200"/>
            <a:chExt cx="6702215" cy="641201"/>
          </a:xfrm>
        </p:grpSpPr>
        <p:sp>
          <p:nvSpPr>
            <p:cNvPr id="6" name="TextBox 6"/>
            <p:cNvSpPr txBox="1"/>
            <p:nvPr/>
          </p:nvSpPr>
          <p:spPr>
            <a:xfrm>
              <a:off x="0" y="71855"/>
              <a:ext cx="5193339" cy="434325"/>
            </a:xfrm>
            <a:prstGeom prst="rect">
              <a:avLst/>
            </a:prstGeom>
          </p:spPr>
          <p:txBody>
            <a:bodyPr lIns="0" tIns="0" rIns="0" bIns="0" rtlCol="0" anchor="t">
              <a:spAutoFit/>
            </a:bodyPr>
            <a:lstStyle/>
            <a:p>
              <a:pPr algn="r">
                <a:lnSpc>
                  <a:spcPts val="2866"/>
                </a:lnSpc>
                <a:spcBef>
                  <a:spcPct val="0"/>
                </a:spcBef>
              </a:pPr>
              <a:r>
                <a:rPr lang="en-US" sz="2047">
                  <a:solidFill>
                    <a:srgbClr val="141414"/>
                  </a:solidFill>
                  <a:latin typeface="Barlow Medium Bold"/>
                </a:rPr>
                <a:t>REBONDIR</a:t>
              </a:r>
            </a:p>
          </p:txBody>
        </p:sp>
        <p:sp>
          <p:nvSpPr>
            <p:cNvPr id="7" name="TextBox 7"/>
            <p:cNvSpPr txBox="1"/>
            <p:nvPr/>
          </p:nvSpPr>
          <p:spPr>
            <a:xfrm>
              <a:off x="5541135" y="-76200"/>
              <a:ext cx="1161080" cy="641201"/>
            </a:xfrm>
            <a:prstGeom prst="rect">
              <a:avLst/>
            </a:prstGeom>
          </p:spPr>
          <p:txBody>
            <a:bodyPr lIns="0" tIns="0" rIns="0" bIns="0" rtlCol="0" anchor="t">
              <a:spAutoFit/>
            </a:bodyPr>
            <a:lstStyle/>
            <a:p>
              <a:pPr algn="r">
                <a:lnSpc>
                  <a:spcPts val="4200"/>
                </a:lnSpc>
                <a:spcBef>
                  <a:spcPct val="0"/>
                </a:spcBef>
              </a:pPr>
              <a:r>
                <a:rPr lang="en-US" sz="3000" spc="60" dirty="0">
                  <a:solidFill>
                    <a:srgbClr val="141414"/>
                  </a:solidFill>
                  <a:latin typeface="Barlow Medium"/>
                </a:rPr>
                <a:t>54</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712436" y="2753577"/>
            <a:ext cx="12173954" cy="583652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082606">
            <a:off x="7471385" y="2279929"/>
            <a:ext cx="18216251" cy="8401286"/>
          </a:xfrm>
          <a:prstGeom prst="rect">
            <a:avLst/>
          </a:prstGeom>
        </p:spPr>
      </p:pic>
      <p:pic>
        <p:nvPicPr>
          <p:cNvPr id="4" name="Picture 4"/>
          <p:cNvPicPr>
            <a:picLocks noChangeAspect="1"/>
          </p:cNvPicPr>
          <p:nvPr/>
        </p:nvPicPr>
        <p:blipFill>
          <a:blip r:embed="rId6"/>
          <a:srcRect/>
          <a:stretch>
            <a:fillRect/>
          </a:stretch>
        </p:blipFill>
        <p:spPr>
          <a:xfrm>
            <a:off x="5947174" y="631259"/>
            <a:ext cx="4894226" cy="1538185"/>
          </a:xfrm>
          <a:prstGeom prst="rect">
            <a:avLst/>
          </a:prstGeom>
        </p:spPr>
      </p:pic>
      <p:grpSp>
        <p:nvGrpSpPr>
          <p:cNvPr id="5" name="Group 4">
            <a:extLst>
              <a:ext uri="{FF2B5EF4-FFF2-40B4-BE49-F238E27FC236}">
                <a16:creationId xmlns:a16="http://schemas.microsoft.com/office/drawing/2014/main" id="{D567E7AD-0417-4E4D-B16E-8C5C9F853455}"/>
              </a:ext>
            </a:extLst>
          </p:cNvPr>
          <p:cNvGrpSpPr/>
          <p:nvPr/>
        </p:nvGrpSpPr>
        <p:grpSpPr>
          <a:xfrm>
            <a:off x="1028700" y="8753587"/>
            <a:ext cx="6327149" cy="480901"/>
            <a:chOff x="0" y="-81972"/>
            <a:chExt cx="8436199" cy="641202"/>
          </a:xfrm>
        </p:grpSpPr>
        <p:sp>
          <p:nvSpPr>
            <p:cNvPr id="6" name="TextBox 5">
              <a:extLst>
                <a:ext uri="{FF2B5EF4-FFF2-40B4-BE49-F238E27FC236}">
                  <a16:creationId xmlns:a16="http://schemas.microsoft.com/office/drawing/2014/main" id="{C43FFC4C-EBA2-48EB-813F-36C0C36E0166}"/>
                </a:ext>
              </a:extLst>
            </p:cNvPr>
            <p:cNvSpPr txBox="1"/>
            <p:nvPr/>
          </p:nvSpPr>
          <p:spPr>
            <a:xfrm>
              <a:off x="1379141" y="37173"/>
              <a:ext cx="7057058" cy="443711"/>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dirty="0">
                  <a:ln>
                    <a:noFill/>
                  </a:ln>
                  <a:effectLst/>
                  <a:uLnTx/>
                  <a:uFillTx/>
                  <a:latin typeface="Barlow Medium"/>
                  <a:ea typeface="+mn-ea"/>
                  <a:cs typeface="+mn-cs"/>
                </a:rPr>
                <a:t>REBONDIR</a:t>
              </a:r>
            </a:p>
          </p:txBody>
        </p:sp>
        <p:sp>
          <p:nvSpPr>
            <p:cNvPr id="7" name="TextBox 6">
              <a:extLst>
                <a:ext uri="{FF2B5EF4-FFF2-40B4-BE49-F238E27FC236}">
                  <a16:creationId xmlns:a16="http://schemas.microsoft.com/office/drawing/2014/main" id="{B3249335-EC9A-4005-BB78-1112EAD5DF0F}"/>
                </a:ext>
              </a:extLst>
            </p:cNvPr>
            <p:cNvSpPr txBox="1"/>
            <p:nvPr/>
          </p:nvSpPr>
          <p:spPr>
            <a:xfrm>
              <a:off x="0" y="-81972"/>
              <a:ext cx="1161080" cy="64120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lang="en-US" sz="3000" dirty="0">
                  <a:latin typeface="Barlow Medium Bold"/>
                </a:rPr>
                <a:t>55</a:t>
              </a:r>
              <a:endParaRPr kumimoji="0" lang="en-US" sz="3000" b="0" i="0" u="none" strike="noStrike" kern="1200" cap="none" spc="0" normalizeH="0" baseline="0" noProof="0" dirty="0">
                <a:ln>
                  <a:noFill/>
                </a:ln>
                <a:effectLst/>
                <a:uLnTx/>
                <a:uFillTx/>
                <a:latin typeface="Barlow Medium Bold"/>
                <a:ea typeface="+mn-ea"/>
                <a:cs typeface="+mn-cs"/>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028700" y="847725"/>
            <a:ext cx="9528206" cy="753609"/>
          </a:xfrm>
          <a:prstGeom prst="rect">
            <a:avLst/>
          </a:prstGeom>
        </p:spPr>
        <p:txBody>
          <a:bodyPr lIns="0" tIns="0" rIns="0" bIns="0" rtlCol="0" anchor="t">
            <a:spAutoFit/>
          </a:bodyPr>
          <a:lstStyle/>
          <a:p>
            <a:pPr marL="0" lvl="0" indent="0" algn="l">
              <a:lnSpc>
                <a:spcPts val="5675"/>
              </a:lnSpc>
              <a:spcBef>
                <a:spcPct val="0"/>
              </a:spcBef>
            </a:pPr>
            <a:r>
              <a:rPr lang="en-US" sz="5675" dirty="0">
                <a:solidFill>
                  <a:srgbClr val="141414"/>
                </a:solidFill>
                <a:latin typeface="Barlow Bold Bold"/>
              </a:rPr>
              <a:t>PAR OÙ DÉBUTER</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188904" flipH="1">
            <a:off x="5702304" y="1093446"/>
            <a:ext cx="16046810" cy="6997107"/>
          </a:xfrm>
          <a:prstGeom prst="rect">
            <a:avLst/>
          </a:prstGeom>
        </p:spPr>
      </p:pic>
      <p:grpSp>
        <p:nvGrpSpPr>
          <p:cNvPr id="4" name="Group 4"/>
          <p:cNvGrpSpPr/>
          <p:nvPr/>
        </p:nvGrpSpPr>
        <p:grpSpPr>
          <a:xfrm>
            <a:off x="1028700" y="1741717"/>
            <a:ext cx="8389362" cy="1458684"/>
            <a:chOff x="0" y="0"/>
            <a:chExt cx="11185816" cy="1944912"/>
          </a:xfrm>
        </p:grpSpPr>
        <p:sp>
          <p:nvSpPr>
            <p:cNvPr id="5" name="TextBox 5"/>
            <p:cNvSpPr txBox="1"/>
            <p:nvPr/>
          </p:nvSpPr>
          <p:spPr>
            <a:xfrm>
              <a:off x="1613525" y="120876"/>
              <a:ext cx="9572291" cy="573273"/>
            </a:xfrm>
            <a:prstGeom prst="rect">
              <a:avLst/>
            </a:prstGeom>
          </p:spPr>
          <p:txBody>
            <a:bodyPr lIns="0" tIns="0" rIns="0" bIns="0" rtlCol="0" anchor="t">
              <a:spAutoFit/>
            </a:bodyPr>
            <a:lstStyle/>
            <a:p>
              <a:pPr>
                <a:lnSpc>
                  <a:spcPts val="3640"/>
                </a:lnSpc>
              </a:pPr>
              <a:r>
                <a:rPr lang="en-US" sz="2600">
                  <a:solidFill>
                    <a:srgbClr val="141414"/>
                  </a:solidFill>
                  <a:latin typeface="Barlow Medium Bold"/>
                </a:rPr>
                <a:t>ACCÈS AUX DONNÉES</a:t>
              </a:r>
            </a:p>
          </p:txBody>
        </p:sp>
        <p:sp>
          <p:nvSpPr>
            <p:cNvPr id="6" name="TextBox 6"/>
            <p:cNvSpPr txBox="1"/>
            <p:nvPr/>
          </p:nvSpPr>
          <p:spPr>
            <a:xfrm>
              <a:off x="1613525" y="983105"/>
              <a:ext cx="9572291" cy="654956"/>
            </a:xfrm>
            <a:prstGeom prst="rect">
              <a:avLst/>
            </a:prstGeom>
          </p:spPr>
          <p:txBody>
            <a:bodyPr lIns="0" tIns="0" rIns="0" bIns="0" rtlCol="0" anchor="t">
              <a:spAutoFit/>
            </a:bodyPr>
            <a:lstStyle/>
            <a:p>
              <a:pPr marL="0" lvl="0" indent="0" algn="l">
                <a:lnSpc>
                  <a:spcPts val="2062"/>
                </a:lnSpc>
                <a:spcBef>
                  <a:spcPct val="0"/>
                </a:spcBef>
              </a:pPr>
              <a:r>
                <a:rPr lang="en-US" sz="1375" spc="27">
                  <a:solidFill>
                    <a:srgbClr val="141414"/>
                  </a:solidFill>
                  <a:latin typeface="Barlow Medium"/>
                </a:rPr>
                <a:t>Pouvoir extraire les données brutes de vos systèmes d'information et récupérer des données externes comme le zonage, des contraintes naturelles, etc.</a:t>
              </a:r>
            </a:p>
          </p:txBody>
        </p:sp>
        <p:sp>
          <p:nvSpPr>
            <p:cNvPr id="7" name="TextBox 7"/>
            <p:cNvSpPr txBox="1"/>
            <p:nvPr/>
          </p:nvSpPr>
          <p:spPr>
            <a:xfrm>
              <a:off x="0" y="95250"/>
              <a:ext cx="866572" cy="1025537"/>
            </a:xfrm>
            <a:prstGeom prst="rect">
              <a:avLst/>
            </a:prstGeom>
          </p:spPr>
          <p:txBody>
            <a:bodyPr lIns="0" tIns="0" rIns="0" bIns="0" rtlCol="0" anchor="t">
              <a:spAutoFit/>
            </a:bodyPr>
            <a:lstStyle/>
            <a:p>
              <a:pPr marL="0" lvl="0" indent="0" algn="l">
                <a:lnSpc>
                  <a:spcPts val="5600"/>
                </a:lnSpc>
                <a:spcBef>
                  <a:spcPct val="0"/>
                </a:spcBef>
              </a:pPr>
              <a:r>
                <a:rPr lang="en-US" sz="5600">
                  <a:solidFill>
                    <a:srgbClr val="141414"/>
                  </a:solidFill>
                  <a:latin typeface="Barlow Bold Bold"/>
                </a:rPr>
                <a:t>1.</a:t>
              </a:r>
            </a:p>
          </p:txBody>
        </p:sp>
      </p:grpSp>
      <p:grpSp>
        <p:nvGrpSpPr>
          <p:cNvPr id="8" name="Group 8"/>
          <p:cNvGrpSpPr/>
          <p:nvPr/>
        </p:nvGrpSpPr>
        <p:grpSpPr>
          <a:xfrm>
            <a:off x="1028700" y="3104741"/>
            <a:ext cx="8389362" cy="1458684"/>
            <a:chOff x="0" y="0"/>
            <a:chExt cx="11185816" cy="1944912"/>
          </a:xfrm>
        </p:grpSpPr>
        <p:sp>
          <p:nvSpPr>
            <p:cNvPr id="9" name="TextBox 9"/>
            <p:cNvSpPr txBox="1"/>
            <p:nvPr/>
          </p:nvSpPr>
          <p:spPr>
            <a:xfrm>
              <a:off x="1613525" y="120876"/>
              <a:ext cx="9572291" cy="569172"/>
            </a:xfrm>
            <a:prstGeom prst="rect">
              <a:avLst/>
            </a:prstGeom>
          </p:spPr>
          <p:txBody>
            <a:bodyPr lIns="0" tIns="0" rIns="0" bIns="0" rtlCol="0" anchor="t">
              <a:spAutoFit/>
            </a:bodyPr>
            <a:lstStyle/>
            <a:p>
              <a:pPr>
                <a:lnSpc>
                  <a:spcPts val="3640"/>
                </a:lnSpc>
              </a:pPr>
              <a:r>
                <a:rPr lang="en-US" sz="2600">
                  <a:solidFill>
                    <a:srgbClr val="141414"/>
                  </a:solidFill>
                  <a:latin typeface="Barlow Medium Bold"/>
                </a:rPr>
                <a:t>EXPÉRIMENTER ET CHOISIR </a:t>
              </a:r>
              <a:r>
                <a:rPr lang="en-US" sz="2600" u="sng">
                  <a:solidFill>
                    <a:srgbClr val="141414"/>
                  </a:solidFill>
                  <a:latin typeface="Barlow Medium Bold"/>
                </a:rPr>
                <a:t>UN </a:t>
              </a:r>
              <a:r>
                <a:rPr lang="en-US" sz="2600">
                  <a:solidFill>
                    <a:srgbClr val="141414"/>
                  </a:solidFill>
                  <a:latin typeface="Barlow Medium Bold"/>
                </a:rPr>
                <a:t>OUTIL</a:t>
              </a:r>
            </a:p>
          </p:txBody>
        </p:sp>
        <p:sp>
          <p:nvSpPr>
            <p:cNvPr id="10" name="TextBox 10"/>
            <p:cNvSpPr txBox="1"/>
            <p:nvPr/>
          </p:nvSpPr>
          <p:spPr>
            <a:xfrm>
              <a:off x="1613525" y="983105"/>
              <a:ext cx="9572291" cy="654956"/>
            </a:xfrm>
            <a:prstGeom prst="rect">
              <a:avLst/>
            </a:prstGeom>
          </p:spPr>
          <p:txBody>
            <a:bodyPr lIns="0" tIns="0" rIns="0" bIns="0" rtlCol="0" anchor="t">
              <a:spAutoFit/>
            </a:bodyPr>
            <a:lstStyle/>
            <a:p>
              <a:pPr marL="0" lvl="0" indent="0" algn="l">
                <a:lnSpc>
                  <a:spcPts val="2062"/>
                </a:lnSpc>
                <a:spcBef>
                  <a:spcPct val="0"/>
                </a:spcBef>
              </a:pPr>
              <a:r>
                <a:rPr lang="en-US" sz="1375" spc="27">
                  <a:solidFill>
                    <a:srgbClr val="141414"/>
                  </a:solidFill>
                  <a:latin typeface="Barlow Medium"/>
                </a:rPr>
                <a:t>Les outils d'analyse de données sont nombreux. Explorer les possibilités et sélectionner l'outil qui répondra le mieux à vos besoins. Conseil : Retenez un seul outil.</a:t>
              </a:r>
            </a:p>
          </p:txBody>
        </p:sp>
        <p:sp>
          <p:nvSpPr>
            <p:cNvPr id="11" name="TextBox 11"/>
            <p:cNvSpPr txBox="1"/>
            <p:nvPr/>
          </p:nvSpPr>
          <p:spPr>
            <a:xfrm>
              <a:off x="0" y="95250"/>
              <a:ext cx="866572" cy="1025537"/>
            </a:xfrm>
            <a:prstGeom prst="rect">
              <a:avLst/>
            </a:prstGeom>
          </p:spPr>
          <p:txBody>
            <a:bodyPr lIns="0" tIns="0" rIns="0" bIns="0" rtlCol="0" anchor="t">
              <a:spAutoFit/>
            </a:bodyPr>
            <a:lstStyle/>
            <a:p>
              <a:pPr marL="0" lvl="0" indent="0" algn="l">
                <a:lnSpc>
                  <a:spcPts val="5600"/>
                </a:lnSpc>
                <a:spcBef>
                  <a:spcPct val="0"/>
                </a:spcBef>
              </a:pPr>
              <a:r>
                <a:rPr lang="en-US" sz="5600">
                  <a:solidFill>
                    <a:srgbClr val="141414"/>
                  </a:solidFill>
                  <a:latin typeface="Barlow Bold Bold"/>
                </a:rPr>
                <a:t>2.</a:t>
              </a:r>
            </a:p>
          </p:txBody>
        </p:sp>
      </p:grpSp>
      <p:grpSp>
        <p:nvGrpSpPr>
          <p:cNvPr id="12" name="Group 12"/>
          <p:cNvGrpSpPr/>
          <p:nvPr/>
        </p:nvGrpSpPr>
        <p:grpSpPr>
          <a:xfrm>
            <a:off x="1028700" y="4520563"/>
            <a:ext cx="8389362" cy="1441744"/>
            <a:chOff x="0" y="95250"/>
            <a:chExt cx="11185816" cy="1922325"/>
          </a:xfrm>
        </p:grpSpPr>
        <p:sp>
          <p:nvSpPr>
            <p:cNvPr id="13" name="TextBox 13"/>
            <p:cNvSpPr txBox="1"/>
            <p:nvPr/>
          </p:nvSpPr>
          <p:spPr>
            <a:xfrm>
              <a:off x="1613525" y="120876"/>
              <a:ext cx="9572291" cy="573273"/>
            </a:xfrm>
            <a:prstGeom prst="rect">
              <a:avLst/>
            </a:prstGeom>
          </p:spPr>
          <p:txBody>
            <a:bodyPr lIns="0" tIns="0" rIns="0" bIns="0" rtlCol="0" anchor="t">
              <a:spAutoFit/>
            </a:bodyPr>
            <a:lstStyle/>
            <a:p>
              <a:pPr>
                <a:lnSpc>
                  <a:spcPts val="3640"/>
                </a:lnSpc>
              </a:pPr>
              <a:r>
                <a:rPr lang="en-US" sz="2600">
                  <a:solidFill>
                    <a:srgbClr val="141414"/>
                  </a:solidFill>
                  <a:latin typeface="Barlow Medium Bold"/>
                </a:rPr>
                <a:t>ANALYSES DESCRIPTIVES ET VISUALISATION</a:t>
              </a:r>
            </a:p>
          </p:txBody>
        </p:sp>
        <p:sp>
          <p:nvSpPr>
            <p:cNvPr id="14" name="TextBox 14"/>
            <p:cNvSpPr txBox="1"/>
            <p:nvPr/>
          </p:nvSpPr>
          <p:spPr>
            <a:xfrm>
              <a:off x="1613525" y="983105"/>
              <a:ext cx="9572291" cy="1034470"/>
            </a:xfrm>
            <a:prstGeom prst="rect">
              <a:avLst/>
            </a:prstGeom>
          </p:spPr>
          <p:txBody>
            <a:bodyPr lIns="0" tIns="0" rIns="0" bIns="0" rtlCol="0" anchor="t">
              <a:spAutoFit/>
            </a:bodyPr>
            <a:lstStyle/>
            <a:p>
              <a:pPr marL="0" lvl="0" indent="0" algn="l">
                <a:lnSpc>
                  <a:spcPts val="2062"/>
                </a:lnSpc>
                <a:spcBef>
                  <a:spcPct val="0"/>
                </a:spcBef>
              </a:pPr>
              <a:r>
                <a:rPr lang="en-US" sz="1375" spc="27" dirty="0">
                  <a:solidFill>
                    <a:srgbClr val="141414"/>
                  </a:solidFill>
                  <a:latin typeface="Barlow Medium"/>
                </a:rPr>
                <a:t>Premier pas avec des analyses </a:t>
              </a:r>
              <a:r>
                <a:rPr lang="en-US" sz="1375" spc="27" dirty="0" err="1">
                  <a:solidFill>
                    <a:srgbClr val="141414"/>
                  </a:solidFill>
                  <a:latin typeface="Barlow Medium"/>
                </a:rPr>
                <a:t>descriptives</a:t>
              </a:r>
              <a:r>
                <a:rPr lang="en-US" sz="1375" spc="27" dirty="0">
                  <a:solidFill>
                    <a:srgbClr val="141414"/>
                  </a:solidFill>
                  <a:latin typeface="Barlow Medium"/>
                </a:rPr>
                <a:t> : </a:t>
              </a:r>
              <a:r>
                <a:rPr lang="en-US" sz="1375" spc="27" dirty="0" err="1">
                  <a:solidFill>
                    <a:srgbClr val="141414"/>
                  </a:solidFill>
                  <a:latin typeface="Barlow Medium"/>
                </a:rPr>
                <a:t>statistiques</a:t>
              </a:r>
              <a:r>
                <a:rPr lang="en-US" sz="1375" spc="27" dirty="0">
                  <a:solidFill>
                    <a:srgbClr val="141414"/>
                  </a:solidFill>
                  <a:latin typeface="Barlow Medium"/>
                </a:rPr>
                <a:t> de base, tableaux </a:t>
              </a:r>
              <a:r>
                <a:rPr lang="en-US" sz="1375" spc="27" dirty="0" err="1">
                  <a:solidFill>
                    <a:srgbClr val="141414"/>
                  </a:solidFill>
                  <a:latin typeface="Barlow Medium"/>
                </a:rPr>
                <a:t>croisés</a:t>
              </a:r>
              <a:r>
                <a:rPr lang="en-US" sz="1375" spc="27" dirty="0">
                  <a:solidFill>
                    <a:srgbClr val="141414"/>
                  </a:solidFill>
                  <a:latin typeface="Barlow Medium"/>
                </a:rPr>
                <a:t>, </a:t>
              </a:r>
              <a:r>
                <a:rPr lang="en-US" sz="1375" spc="27" dirty="0" err="1">
                  <a:solidFill>
                    <a:srgbClr val="141414"/>
                  </a:solidFill>
                  <a:latin typeface="Barlow Medium"/>
                </a:rPr>
                <a:t>analyse</a:t>
              </a:r>
              <a:r>
                <a:rPr lang="en-US" sz="1375" spc="27" dirty="0">
                  <a:solidFill>
                    <a:srgbClr val="141414"/>
                  </a:solidFill>
                  <a:latin typeface="Barlow Medium"/>
                </a:rPr>
                <a:t> de </a:t>
              </a:r>
              <a:r>
                <a:rPr lang="en-US" sz="1375" spc="27" dirty="0" err="1">
                  <a:solidFill>
                    <a:srgbClr val="141414"/>
                  </a:solidFill>
                  <a:latin typeface="Barlow Medium"/>
                </a:rPr>
                <a:t>corrélation</a:t>
              </a:r>
              <a:r>
                <a:rPr lang="en-US" sz="1375" spc="27" dirty="0">
                  <a:solidFill>
                    <a:srgbClr val="141414"/>
                  </a:solidFill>
                  <a:latin typeface="Barlow Medium"/>
                </a:rPr>
                <a:t>, etc. et par la suite </a:t>
              </a:r>
              <a:r>
                <a:rPr lang="en-US" sz="1375" spc="27" dirty="0" err="1">
                  <a:solidFill>
                    <a:srgbClr val="141414"/>
                  </a:solidFill>
                  <a:latin typeface="Barlow Medium"/>
                </a:rPr>
                <a:t>visualisation</a:t>
              </a:r>
              <a:r>
                <a:rPr lang="en-US" sz="1375" spc="27" dirty="0">
                  <a:solidFill>
                    <a:srgbClr val="141414"/>
                  </a:solidFill>
                  <a:latin typeface="Barlow Medium"/>
                </a:rPr>
                <a:t> : </a:t>
              </a:r>
              <a:r>
                <a:rPr lang="en-US" sz="1375" spc="27" dirty="0" err="1">
                  <a:solidFill>
                    <a:srgbClr val="141414"/>
                  </a:solidFill>
                  <a:latin typeface="Barlow Medium"/>
                </a:rPr>
                <a:t>nuage</a:t>
              </a:r>
              <a:r>
                <a:rPr lang="en-US" sz="1375" spc="27" dirty="0">
                  <a:solidFill>
                    <a:srgbClr val="141414"/>
                  </a:solidFill>
                  <a:latin typeface="Barlow Medium"/>
                </a:rPr>
                <a:t> de points, </a:t>
              </a:r>
              <a:r>
                <a:rPr lang="en-US" sz="1375" spc="27" dirty="0" err="1">
                  <a:solidFill>
                    <a:srgbClr val="141414"/>
                  </a:solidFill>
                  <a:latin typeface="Barlow Medium"/>
                </a:rPr>
                <a:t>histogrammes</a:t>
              </a:r>
              <a:r>
                <a:rPr lang="en-US" sz="1375" spc="27" dirty="0">
                  <a:solidFill>
                    <a:srgbClr val="141414"/>
                  </a:solidFill>
                  <a:latin typeface="Barlow Medium"/>
                </a:rPr>
                <a:t>, </a:t>
              </a:r>
              <a:r>
                <a:rPr lang="en-US" sz="1375" spc="27" dirty="0" err="1">
                  <a:solidFill>
                    <a:srgbClr val="141414"/>
                  </a:solidFill>
                  <a:latin typeface="Barlow Medium"/>
                </a:rPr>
                <a:t>courbes</a:t>
              </a:r>
              <a:r>
                <a:rPr lang="en-US" sz="1375" spc="27" dirty="0">
                  <a:solidFill>
                    <a:srgbClr val="141414"/>
                  </a:solidFill>
                  <a:latin typeface="Barlow Medium"/>
                </a:rPr>
                <a:t> de </a:t>
              </a:r>
              <a:r>
                <a:rPr lang="en-US" sz="1375" spc="27" dirty="0" err="1">
                  <a:solidFill>
                    <a:srgbClr val="141414"/>
                  </a:solidFill>
                  <a:latin typeface="Barlow Medium"/>
                </a:rPr>
                <a:t>densité</a:t>
              </a:r>
              <a:r>
                <a:rPr lang="en-US" sz="1375" spc="27" dirty="0">
                  <a:solidFill>
                    <a:srgbClr val="141414"/>
                  </a:solidFill>
                  <a:latin typeface="Barlow Medium"/>
                </a:rPr>
                <a:t>, </a:t>
              </a:r>
              <a:r>
                <a:rPr lang="en-US" sz="1375" spc="27" dirty="0" err="1">
                  <a:solidFill>
                    <a:srgbClr val="141414"/>
                  </a:solidFill>
                  <a:latin typeface="Barlow Medium"/>
                </a:rPr>
                <a:t>diagrammes</a:t>
              </a:r>
              <a:r>
                <a:rPr lang="en-US" sz="1375" spc="27" dirty="0">
                  <a:solidFill>
                    <a:srgbClr val="141414"/>
                  </a:solidFill>
                  <a:latin typeface="Barlow Medium"/>
                </a:rPr>
                <a:t> à moustaches, carte </a:t>
              </a:r>
              <a:r>
                <a:rPr lang="en-US" sz="1375" spc="27" dirty="0" err="1">
                  <a:solidFill>
                    <a:srgbClr val="141414"/>
                  </a:solidFill>
                  <a:latin typeface="Barlow Medium"/>
                </a:rPr>
                <a:t>géomatique</a:t>
              </a:r>
              <a:r>
                <a:rPr lang="en-US" sz="1375" spc="27" dirty="0">
                  <a:solidFill>
                    <a:srgbClr val="141414"/>
                  </a:solidFill>
                  <a:latin typeface="Barlow Medium"/>
                </a:rPr>
                <a:t>, etc.</a:t>
              </a:r>
            </a:p>
          </p:txBody>
        </p:sp>
        <p:sp>
          <p:nvSpPr>
            <p:cNvPr id="15" name="TextBox 15"/>
            <p:cNvSpPr txBox="1"/>
            <p:nvPr/>
          </p:nvSpPr>
          <p:spPr>
            <a:xfrm>
              <a:off x="0" y="95250"/>
              <a:ext cx="866572" cy="1025537"/>
            </a:xfrm>
            <a:prstGeom prst="rect">
              <a:avLst/>
            </a:prstGeom>
          </p:spPr>
          <p:txBody>
            <a:bodyPr lIns="0" tIns="0" rIns="0" bIns="0" rtlCol="0" anchor="t">
              <a:spAutoFit/>
            </a:bodyPr>
            <a:lstStyle/>
            <a:p>
              <a:pPr marL="0" lvl="0" indent="0" algn="l">
                <a:lnSpc>
                  <a:spcPts val="5600"/>
                </a:lnSpc>
                <a:spcBef>
                  <a:spcPct val="0"/>
                </a:spcBef>
              </a:pPr>
              <a:r>
                <a:rPr lang="en-US" sz="5600">
                  <a:solidFill>
                    <a:srgbClr val="141414"/>
                  </a:solidFill>
                  <a:latin typeface="Barlow Bold Bold"/>
                </a:rPr>
                <a:t>3.</a:t>
              </a:r>
            </a:p>
          </p:txBody>
        </p:sp>
      </p:grpSp>
      <p:grpSp>
        <p:nvGrpSpPr>
          <p:cNvPr id="16" name="Group 16"/>
          <p:cNvGrpSpPr/>
          <p:nvPr/>
        </p:nvGrpSpPr>
        <p:grpSpPr>
          <a:xfrm>
            <a:off x="12232638" y="8753587"/>
            <a:ext cx="5026662" cy="480901"/>
            <a:chOff x="0" y="-76200"/>
            <a:chExt cx="6702215" cy="641201"/>
          </a:xfrm>
        </p:grpSpPr>
        <p:sp>
          <p:nvSpPr>
            <p:cNvPr id="17" name="TextBox 17"/>
            <p:cNvSpPr txBox="1"/>
            <p:nvPr/>
          </p:nvSpPr>
          <p:spPr>
            <a:xfrm>
              <a:off x="0" y="42946"/>
              <a:ext cx="5193339" cy="463234"/>
            </a:xfrm>
            <a:prstGeom prst="rect">
              <a:avLst/>
            </a:prstGeom>
          </p:spPr>
          <p:txBody>
            <a:bodyPr lIns="0" tIns="0" rIns="0" bIns="0" rtlCol="0" anchor="t">
              <a:spAutoFit/>
            </a:bodyPr>
            <a:lstStyle/>
            <a:p>
              <a:pPr algn="r">
                <a:lnSpc>
                  <a:spcPts val="2940"/>
                </a:lnSpc>
                <a:spcBef>
                  <a:spcPct val="0"/>
                </a:spcBef>
              </a:pPr>
              <a:r>
                <a:rPr lang="en-US" sz="2100" spc="41">
                  <a:solidFill>
                    <a:srgbClr val="141414"/>
                  </a:solidFill>
                  <a:latin typeface="Barlow Medium"/>
                </a:rPr>
                <a:t>REBONDIR</a:t>
              </a:r>
            </a:p>
          </p:txBody>
        </p:sp>
        <p:sp>
          <p:nvSpPr>
            <p:cNvPr id="18" name="TextBox 18"/>
            <p:cNvSpPr txBox="1"/>
            <p:nvPr/>
          </p:nvSpPr>
          <p:spPr>
            <a:xfrm>
              <a:off x="5541135" y="-76200"/>
              <a:ext cx="1161080" cy="641201"/>
            </a:xfrm>
            <a:prstGeom prst="rect">
              <a:avLst/>
            </a:prstGeom>
          </p:spPr>
          <p:txBody>
            <a:bodyPr lIns="0" tIns="0" rIns="0" bIns="0" rtlCol="0" anchor="t">
              <a:spAutoFit/>
            </a:bodyPr>
            <a:lstStyle/>
            <a:p>
              <a:pPr algn="r">
                <a:lnSpc>
                  <a:spcPts val="4200"/>
                </a:lnSpc>
                <a:spcBef>
                  <a:spcPct val="0"/>
                </a:spcBef>
              </a:pPr>
              <a:r>
                <a:rPr lang="en-US" sz="3000" dirty="0">
                  <a:solidFill>
                    <a:srgbClr val="141414"/>
                  </a:solidFill>
                  <a:latin typeface="Barlow Medium Bold"/>
                </a:rPr>
                <a:t>56</a:t>
              </a:r>
            </a:p>
          </p:txBody>
        </p:sp>
      </p:grpSp>
      <p:grpSp>
        <p:nvGrpSpPr>
          <p:cNvPr id="19" name="Group 19"/>
          <p:cNvGrpSpPr/>
          <p:nvPr/>
        </p:nvGrpSpPr>
        <p:grpSpPr>
          <a:xfrm>
            <a:off x="1028700" y="5921411"/>
            <a:ext cx="8389362" cy="1458684"/>
            <a:chOff x="0" y="0"/>
            <a:chExt cx="11185816" cy="1944912"/>
          </a:xfrm>
        </p:grpSpPr>
        <p:sp>
          <p:nvSpPr>
            <p:cNvPr id="20" name="TextBox 20"/>
            <p:cNvSpPr txBox="1"/>
            <p:nvPr/>
          </p:nvSpPr>
          <p:spPr>
            <a:xfrm>
              <a:off x="1613525" y="120876"/>
              <a:ext cx="9572291" cy="573273"/>
            </a:xfrm>
            <a:prstGeom prst="rect">
              <a:avLst/>
            </a:prstGeom>
          </p:spPr>
          <p:txBody>
            <a:bodyPr lIns="0" tIns="0" rIns="0" bIns="0" rtlCol="0" anchor="t">
              <a:spAutoFit/>
            </a:bodyPr>
            <a:lstStyle/>
            <a:p>
              <a:pPr>
                <a:lnSpc>
                  <a:spcPts val="3640"/>
                </a:lnSpc>
              </a:pPr>
              <a:r>
                <a:rPr lang="en-US" sz="2600">
                  <a:solidFill>
                    <a:srgbClr val="141414"/>
                  </a:solidFill>
                  <a:latin typeface="Barlow Medium Bold"/>
                </a:rPr>
                <a:t>MODÉLISATION</a:t>
              </a:r>
            </a:p>
          </p:txBody>
        </p:sp>
        <p:sp>
          <p:nvSpPr>
            <p:cNvPr id="21" name="TextBox 21"/>
            <p:cNvSpPr txBox="1"/>
            <p:nvPr/>
          </p:nvSpPr>
          <p:spPr>
            <a:xfrm>
              <a:off x="1613525" y="983105"/>
              <a:ext cx="9572291" cy="654956"/>
            </a:xfrm>
            <a:prstGeom prst="rect">
              <a:avLst/>
            </a:prstGeom>
          </p:spPr>
          <p:txBody>
            <a:bodyPr lIns="0" tIns="0" rIns="0" bIns="0" rtlCol="0" anchor="t">
              <a:spAutoFit/>
            </a:bodyPr>
            <a:lstStyle/>
            <a:p>
              <a:pPr marL="0" lvl="0" indent="0" algn="l">
                <a:lnSpc>
                  <a:spcPts val="2062"/>
                </a:lnSpc>
                <a:spcBef>
                  <a:spcPct val="0"/>
                </a:spcBef>
              </a:pPr>
              <a:r>
                <a:rPr lang="en-US" sz="1375" spc="27">
                  <a:solidFill>
                    <a:srgbClr val="141414"/>
                  </a:solidFill>
                  <a:latin typeface="Barlow Medium"/>
                </a:rPr>
                <a:t>Réaliser de la modélisation avec modèles de régression linéaire multiple, modèle linéaire généralisé, régression géographiquement pondérée, etc.</a:t>
              </a:r>
            </a:p>
          </p:txBody>
        </p:sp>
        <p:sp>
          <p:nvSpPr>
            <p:cNvPr id="22" name="TextBox 22"/>
            <p:cNvSpPr txBox="1"/>
            <p:nvPr/>
          </p:nvSpPr>
          <p:spPr>
            <a:xfrm>
              <a:off x="0" y="95250"/>
              <a:ext cx="866572" cy="1025537"/>
            </a:xfrm>
            <a:prstGeom prst="rect">
              <a:avLst/>
            </a:prstGeom>
          </p:spPr>
          <p:txBody>
            <a:bodyPr lIns="0" tIns="0" rIns="0" bIns="0" rtlCol="0" anchor="t">
              <a:spAutoFit/>
            </a:bodyPr>
            <a:lstStyle/>
            <a:p>
              <a:pPr marL="0" lvl="0" indent="0" algn="l">
                <a:lnSpc>
                  <a:spcPts val="5600"/>
                </a:lnSpc>
                <a:spcBef>
                  <a:spcPct val="0"/>
                </a:spcBef>
              </a:pPr>
              <a:r>
                <a:rPr lang="en-US" sz="5600">
                  <a:solidFill>
                    <a:srgbClr val="141414"/>
                  </a:solidFill>
                  <a:latin typeface="Barlow Bold Bold"/>
                </a:rPr>
                <a:t>4.</a:t>
              </a:r>
            </a:p>
          </p:txBody>
        </p:sp>
      </p:grpSp>
      <p:grpSp>
        <p:nvGrpSpPr>
          <p:cNvPr id="23" name="Group 23"/>
          <p:cNvGrpSpPr/>
          <p:nvPr/>
        </p:nvGrpSpPr>
        <p:grpSpPr>
          <a:xfrm>
            <a:off x="1028700" y="7184574"/>
            <a:ext cx="8389362" cy="1458684"/>
            <a:chOff x="0" y="0"/>
            <a:chExt cx="11185816" cy="1944912"/>
          </a:xfrm>
        </p:grpSpPr>
        <p:sp>
          <p:nvSpPr>
            <p:cNvPr id="24" name="TextBox 24"/>
            <p:cNvSpPr txBox="1"/>
            <p:nvPr/>
          </p:nvSpPr>
          <p:spPr>
            <a:xfrm>
              <a:off x="1613525" y="120876"/>
              <a:ext cx="9572291" cy="573273"/>
            </a:xfrm>
            <a:prstGeom prst="rect">
              <a:avLst/>
            </a:prstGeom>
          </p:spPr>
          <p:txBody>
            <a:bodyPr lIns="0" tIns="0" rIns="0" bIns="0" rtlCol="0" anchor="t">
              <a:spAutoFit/>
            </a:bodyPr>
            <a:lstStyle/>
            <a:p>
              <a:pPr>
                <a:lnSpc>
                  <a:spcPts val="3640"/>
                </a:lnSpc>
              </a:pPr>
              <a:r>
                <a:rPr lang="en-US" sz="2600">
                  <a:solidFill>
                    <a:srgbClr val="141414"/>
                  </a:solidFill>
                  <a:latin typeface="Barlow Medium Bold"/>
                </a:rPr>
                <a:t>CONFECTION, TENUE À JOUR ET DÉFENSE</a:t>
              </a:r>
            </a:p>
          </p:txBody>
        </p:sp>
        <p:sp>
          <p:nvSpPr>
            <p:cNvPr id="25" name="TextBox 25"/>
            <p:cNvSpPr txBox="1"/>
            <p:nvPr/>
          </p:nvSpPr>
          <p:spPr>
            <a:xfrm>
              <a:off x="1613525" y="983105"/>
              <a:ext cx="9572291" cy="654956"/>
            </a:xfrm>
            <a:prstGeom prst="rect">
              <a:avLst/>
            </a:prstGeom>
          </p:spPr>
          <p:txBody>
            <a:bodyPr lIns="0" tIns="0" rIns="0" bIns="0" rtlCol="0" anchor="t">
              <a:spAutoFit/>
            </a:bodyPr>
            <a:lstStyle/>
            <a:p>
              <a:pPr marL="0" lvl="0" indent="0" algn="l">
                <a:lnSpc>
                  <a:spcPts val="2062"/>
                </a:lnSpc>
                <a:spcBef>
                  <a:spcPct val="0"/>
                </a:spcBef>
              </a:pPr>
              <a:r>
                <a:rPr lang="en-US" sz="1375" spc="27">
                  <a:solidFill>
                    <a:srgbClr val="141414"/>
                  </a:solidFill>
                  <a:latin typeface="Barlow Medium"/>
                </a:rPr>
                <a:t>Utiliser vos connaissances pour vous aider dans la confection, la tenue à jour et la défense de vos rôles d'évaluation (aide à la décision).</a:t>
              </a:r>
            </a:p>
          </p:txBody>
        </p:sp>
        <p:sp>
          <p:nvSpPr>
            <p:cNvPr id="26" name="TextBox 26"/>
            <p:cNvSpPr txBox="1"/>
            <p:nvPr/>
          </p:nvSpPr>
          <p:spPr>
            <a:xfrm>
              <a:off x="0" y="95250"/>
              <a:ext cx="866572" cy="1025537"/>
            </a:xfrm>
            <a:prstGeom prst="rect">
              <a:avLst/>
            </a:prstGeom>
          </p:spPr>
          <p:txBody>
            <a:bodyPr lIns="0" tIns="0" rIns="0" bIns="0" rtlCol="0" anchor="t">
              <a:spAutoFit/>
            </a:bodyPr>
            <a:lstStyle/>
            <a:p>
              <a:pPr marL="0" lvl="0" indent="0" algn="l">
                <a:lnSpc>
                  <a:spcPts val="5600"/>
                </a:lnSpc>
                <a:spcBef>
                  <a:spcPct val="0"/>
                </a:spcBef>
              </a:pPr>
              <a:r>
                <a:rPr lang="en-US" sz="5600">
                  <a:solidFill>
                    <a:srgbClr val="141414"/>
                  </a:solidFill>
                  <a:latin typeface="Barlow Bold Bold"/>
                </a:rPr>
                <a:t>5.</a:t>
              </a:r>
            </a:p>
          </p:txBody>
        </p:sp>
      </p:grpSp>
      <p:grpSp>
        <p:nvGrpSpPr>
          <p:cNvPr id="27" name="Group 27"/>
          <p:cNvGrpSpPr/>
          <p:nvPr/>
        </p:nvGrpSpPr>
        <p:grpSpPr>
          <a:xfrm>
            <a:off x="1028700" y="8538483"/>
            <a:ext cx="8389362" cy="1458684"/>
            <a:chOff x="0" y="0"/>
            <a:chExt cx="11185816" cy="1944912"/>
          </a:xfrm>
        </p:grpSpPr>
        <p:sp>
          <p:nvSpPr>
            <p:cNvPr id="28" name="TextBox 28"/>
            <p:cNvSpPr txBox="1"/>
            <p:nvPr/>
          </p:nvSpPr>
          <p:spPr>
            <a:xfrm>
              <a:off x="1613525" y="120876"/>
              <a:ext cx="9572291" cy="573273"/>
            </a:xfrm>
            <a:prstGeom prst="rect">
              <a:avLst/>
            </a:prstGeom>
          </p:spPr>
          <p:txBody>
            <a:bodyPr lIns="0" tIns="0" rIns="0" bIns="0" rtlCol="0" anchor="t">
              <a:spAutoFit/>
            </a:bodyPr>
            <a:lstStyle/>
            <a:p>
              <a:pPr>
                <a:lnSpc>
                  <a:spcPts val="3640"/>
                </a:lnSpc>
              </a:pPr>
              <a:r>
                <a:rPr lang="en-US" sz="2600">
                  <a:solidFill>
                    <a:srgbClr val="141414"/>
                  </a:solidFill>
                  <a:latin typeface="Barlow Medium Bold"/>
                </a:rPr>
                <a:t>INTÉGRATION À VOS SYSTÈMES</a:t>
              </a:r>
            </a:p>
          </p:txBody>
        </p:sp>
        <p:sp>
          <p:nvSpPr>
            <p:cNvPr id="29" name="TextBox 29"/>
            <p:cNvSpPr txBox="1"/>
            <p:nvPr/>
          </p:nvSpPr>
          <p:spPr>
            <a:xfrm>
              <a:off x="1613525" y="983105"/>
              <a:ext cx="9572291" cy="654956"/>
            </a:xfrm>
            <a:prstGeom prst="rect">
              <a:avLst/>
            </a:prstGeom>
          </p:spPr>
          <p:txBody>
            <a:bodyPr lIns="0" tIns="0" rIns="0" bIns="0" rtlCol="0" anchor="t">
              <a:spAutoFit/>
            </a:bodyPr>
            <a:lstStyle/>
            <a:p>
              <a:pPr marL="0" lvl="0" indent="0" algn="l">
                <a:lnSpc>
                  <a:spcPts val="2062"/>
                </a:lnSpc>
                <a:spcBef>
                  <a:spcPct val="0"/>
                </a:spcBef>
              </a:pPr>
              <a:r>
                <a:rPr lang="en-US" sz="1375" spc="27">
                  <a:solidFill>
                    <a:srgbClr val="141414"/>
                  </a:solidFill>
                  <a:latin typeface="Barlow Medium"/>
                </a:rPr>
                <a:t>Intégrer à vos systèmes d'information vos analyses, modèles, calculs, etc. pour les automatiser dans vos processus d'affaires.</a:t>
              </a:r>
            </a:p>
          </p:txBody>
        </p:sp>
        <p:sp>
          <p:nvSpPr>
            <p:cNvPr id="30" name="TextBox 30"/>
            <p:cNvSpPr txBox="1"/>
            <p:nvPr/>
          </p:nvSpPr>
          <p:spPr>
            <a:xfrm>
              <a:off x="0" y="95250"/>
              <a:ext cx="866572" cy="1025537"/>
            </a:xfrm>
            <a:prstGeom prst="rect">
              <a:avLst/>
            </a:prstGeom>
          </p:spPr>
          <p:txBody>
            <a:bodyPr lIns="0" tIns="0" rIns="0" bIns="0" rtlCol="0" anchor="t">
              <a:spAutoFit/>
            </a:bodyPr>
            <a:lstStyle/>
            <a:p>
              <a:pPr marL="0" lvl="0" indent="0" algn="l">
                <a:lnSpc>
                  <a:spcPts val="5600"/>
                </a:lnSpc>
                <a:spcBef>
                  <a:spcPct val="0"/>
                </a:spcBef>
              </a:pPr>
              <a:r>
                <a:rPr lang="en-US" sz="5600">
                  <a:solidFill>
                    <a:srgbClr val="141414"/>
                  </a:solidFill>
                  <a:latin typeface="Barlow Bold Bold"/>
                </a:rPr>
                <a:t>6.</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CDA7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78224">
            <a:off x="3539902" y="-2459606"/>
            <a:ext cx="18216251" cy="8401286"/>
          </a:xfrm>
          <a:prstGeom prst="rect">
            <a:avLst/>
          </a:prstGeom>
        </p:spPr>
      </p:pic>
      <p:grpSp>
        <p:nvGrpSpPr>
          <p:cNvPr id="3" name="Group 3"/>
          <p:cNvGrpSpPr/>
          <p:nvPr/>
        </p:nvGrpSpPr>
        <p:grpSpPr>
          <a:xfrm>
            <a:off x="1028700" y="2919876"/>
            <a:ext cx="8289881" cy="5024818"/>
            <a:chOff x="0" y="0"/>
            <a:chExt cx="11053175" cy="6699757"/>
          </a:xfrm>
        </p:grpSpPr>
        <p:sp>
          <p:nvSpPr>
            <p:cNvPr id="4" name="TextBox 4"/>
            <p:cNvSpPr txBox="1"/>
            <p:nvPr/>
          </p:nvSpPr>
          <p:spPr>
            <a:xfrm>
              <a:off x="0" y="161925"/>
              <a:ext cx="11053175" cy="4580148"/>
            </a:xfrm>
            <a:prstGeom prst="rect">
              <a:avLst/>
            </a:prstGeom>
          </p:spPr>
          <p:txBody>
            <a:bodyPr lIns="0" tIns="0" rIns="0" bIns="0" rtlCol="0" anchor="t">
              <a:spAutoFit/>
            </a:bodyPr>
            <a:lstStyle/>
            <a:p>
              <a:pPr marL="0" lvl="0" indent="0">
                <a:lnSpc>
                  <a:spcPts val="8800"/>
                </a:lnSpc>
                <a:spcBef>
                  <a:spcPct val="0"/>
                </a:spcBef>
              </a:pPr>
              <a:r>
                <a:rPr lang="en-US" sz="8800" u="none">
                  <a:solidFill>
                    <a:srgbClr val="141414"/>
                  </a:solidFill>
                  <a:latin typeface="Barlow Bold Bold"/>
                </a:rPr>
                <a:t>MERCI POUR VOTRE PARTICIPATION</a:t>
              </a:r>
            </a:p>
          </p:txBody>
        </p:sp>
        <p:sp>
          <p:nvSpPr>
            <p:cNvPr id="5" name="TextBox 5"/>
            <p:cNvSpPr txBox="1"/>
            <p:nvPr/>
          </p:nvSpPr>
          <p:spPr>
            <a:xfrm>
              <a:off x="0" y="5699634"/>
              <a:ext cx="8048798" cy="1000123"/>
            </a:xfrm>
            <a:prstGeom prst="rect">
              <a:avLst/>
            </a:prstGeom>
          </p:spPr>
          <p:txBody>
            <a:bodyPr lIns="0" tIns="0" rIns="0" bIns="0" rtlCol="0" anchor="t">
              <a:spAutoFit/>
            </a:bodyPr>
            <a:lstStyle/>
            <a:p>
              <a:pPr>
                <a:lnSpc>
                  <a:spcPts val="6300"/>
                </a:lnSpc>
              </a:pPr>
              <a:r>
                <a:rPr lang="en-US" sz="4500">
                  <a:solidFill>
                    <a:srgbClr val="141414"/>
                  </a:solidFill>
                  <a:latin typeface="Barlow Medium Bold"/>
                </a:rPr>
                <a:t>QUESTIONS?</a:t>
              </a:r>
            </a:p>
          </p:txBody>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11225" y="1092617"/>
            <a:ext cx="2210395" cy="799761"/>
          </a:xfrm>
          <a:prstGeom prst="rect">
            <a:avLst/>
          </a:prstGeom>
        </p:spPr>
      </p:pic>
      <p:grpSp>
        <p:nvGrpSpPr>
          <p:cNvPr id="7" name="Group 4">
            <a:extLst>
              <a:ext uri="{FF2B5EF4-FFF2-40B4-BE49-F238E27FC236}">
                <a16:creationId xmlns:a16="http://schemas.microsoft.com/office/drawing/2014/main" id="{44EDCB9A-B9D9-4F2C-A686-62505C682C60}"/>
              </a:ext>
            </a:extLst>
          </p:cNvPr>
          <p:cNvGrpSpPr/>
          <p:nvPr/>
        </p:nvGrpSpPr>
        <p:grpSpPr>
          <a:xfrm>
            <a:off x="1028700" y="8753587"/>
            <a:ext cx="6327149" cy="480901"/>
            <a:chOff x="0" y="-81972"/>
            <a:chExt cx="8436199" cy="641202"/>
          </a:xfrm>
        </p:grpSpPr>
        <p:sp>
          <p:nvSpPr>
            <p:cNvPr id="8" name="TextBox 5">
              <a:extLst>
                <a:ext uri="{FF2B5EF4-FFF2-40B4-BE49-F238E27FC236}">
                  <a16:creationId xmlns:a16="http://schemas.microsoft.com/office/drawing/2014/main" id="{9CCEA311-374F-49D0-8F55-25FFD2DA793A}"/>
                </a:ext>
              </a:extLst>
            </p:cNvPr>
            <p:cNvSpPr txBox="1"/>
            <p:nvPr/>
          </p:nvSpPr>
          <p:spPr>
            <a:xfrm>
              <a:off x="1379141" y="37173"/>
              <a:ext cx="7057058" cy="443711"/>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dirty="0">
                  <a:ln>
                    <a:noFill/>
                  </a:ln>
                  <a:effectLst/>
                  <a:uLnTx/>
                  <a:uFillTx/>
                  <a:latin typeface="Barlow Medium"/>
                  <a:ea typeface="+mn-ea"/>
                  <a:cs typeface="+mn-cs"/>
                </a:rPr>
                <a:t>REBONDIR</a:t>
              </a:r>
            </a:p>
          </p:txBody>
        </p:sp>
        <p:sp>
          <p:nvSpPr>
            <p:cNvPr id="9" name="TextBox 6">
              <a:extLst>
                <a:ext uri="{FF2B5EF4-FFF2-40B4-BE49-F238E27FC236}">
                  <a16:creationId xmlns:a16="http://schemas.microsoft.com/office/drawing/2014/main" id="{97079524-E9DD-4EFD-AA3C-91D5ECE76ED3}"/>
                </a:ext>
              </a:extLst>
            </p:cNvPr>
            <p:cNvSpPr txBox="1"/>
            <p:nvPr/>
          </p:nvSpPr>
          <p:spPr>
            <a:xfrm>
              <a:off x="0" y="-81972"/>
              <a:ext cx="1161080" cy="64120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ct val="0"/>
                </a:spcBef>
                <a:spcAft>
                  <a:spcPts val="0"/>
                </a:spcAft>
                <a:buClrTx/>
                <a:buSzTx/>
                <a:buFontTx/>
                <a:buNone/>
                <a:tabLst/>
                <a:defRPr/>
              </a:pPr>
              <a:r>
                <a:rPr lang="en-US" sz="3000" dirty="0">
                  <a:latin typeface="Barlow Medium Bold"/>
                </a:rPr>
                <a:t>57</a:t>
              </a:r>
              <a:endParaRPr kumimoji="0" lang="en-US" sz="3000" b="0" i="0" u="none" strike="noStrike" kern="1200" cap="none" spc="0" normalizeH="0" baseline="0" noProof="0" dirty="0">
                <a:ln>
                  <a:noFill/>
                </a:ln>
                <a:effectLst/>
                <a:uLnTx/>
                <a:uFillTx/>
                <a:latin typeface="Barlow Medium Bold"/>
                <a:ea typeface="+mn-ea"/>
                <a:cs typeface="+mn-c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CDA7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78224">
            <a:off x="3539902" y="-2459606"/>
            <a:ext cx="18216251" cy="8401286"/>
          </a:xfrm>
          <a:prstGeom prst="rect">
            <a:avLst/>
          </a:prstGeom>
        </p:spPr>
      </p:pic>
      <p:sp>
        <p:nvSpPr>
          <p:cNvPr id="3" name="TextBox 3"/>
          <p:cNvSpPr txBox="1"/>
          <p:nvPr/>
        </p:nvSpPr>
        <p:spPr>
          <a:xfrm>
            <a:off x="1038225" y="2681201"/>
            <a:ext cx="7533913" cy="4505642"/>
          </a:xfrm>
          <a:prstGeom prst="rect">
            <a:avLst/>
          </a:prstGeom>
        </p:spPr>
        <p:txBody>
          <a:bodyPr lIns="0" tIns="0" rIns="0" bIns="0" rtlCol="0" anchor="t">
            <a:spAutoFit/>
          </a:bodyPr>
          <a:lstStyle/>
          <a:p>
            <a:pPr marL="0" lvl="0" indent="0">
              <a:lnSpc>
                <a:spcPts val="8800"/>
              </a:lnSpc>
              <a:spcBef>
                <a:spcPct val="0"/>
              </a:spcBef>
            </a:pPr>
            <a:r>
              <a:rPr lang="en-US" sz="8800">
                <a:solidFill>
                  <a:srgbClr val="141414"/>
                </a:solidFill>
                <a:latin typeface="Barlow Bold Bold"/>
              </a:rPr>
              <a:t>Mais qu'en est-il pour l'évaluation municipale?</a:t>
            </a:r>
          </a:p>
        </p:txBody>
      </p:sp>
      <p:grpSp>
        <p:nvGrpSpPr>
          <p:cNvPr id="4" name="Group 4"/>
          <p:cNvGrpSpPr/>
          <p:nvPr/>
        </p:nvGrpSpPr>
        <p:grpSpPr>
          <a:xfrm>
            <a:off x="1028700" y="8810737"/>
            <a:ext cx="6327149" cy="447563"/>
            <a:chOff x="0" y="0"/>
            <a:chExt cx="8436199" cy="596750"/>
          </a:xfrm>
        </p:grpSpPr>
        <p:sp>
          <p:nvSpPr>
            <p:cNvPr id="5" name="TextBox 5"/>
            <p:cNvSpPr txBox="1"/>
            <p:nvPr/>
          </p:nvSpPr>
          <p:spPr>
            <a:xfrm>
              <a:off x="1379141" y="34375"/>
              <a:ext cx="7057058" cy="471805"/>
            </a:xfrm>
            <a:prstGeom prst="rect">
              <a:avLst/>
            </a:prstGeom>
          </p:spPr>
          <p:txBody>
            <a:bodyPr lIns="0" tIns="0" rIns="0" bIns="0" rtlCol="0" anchor="t">
              <a:spAutoFit/>
            </a:bodyPr>
            <a:lstStyle/>
            <a:p>
              <a:pPr>
                <a:lnSpc>
                  <a:spcPts val="2940"/>
                </a:lnSpc>
                <a:spcBef>
                  <a:spcPct val="0"/>
                </a:spcBef>
              </a:pPr>
              <a:r>
                <a:rPr lang="en-US" sz="2100" spc="42">
                  <a:solidFill>
                    <a:srgbClr val="141414"/>
                  </a:solidFill>
                  <a:latin typeface="Barlow Medium"/>
                </a:rPr>
                <a:t>REBONDIR</a:t>
              </a:r>
            </a:p>
          </p:txBody>
        </p:sp>
        <p:sp>
          <p:nvSpPr>
            <p:cNvPr id="6" name="TextBox 6"/>
            <p:cNvSpPr txBox="1"/>
            <p:nvPr/>
          </p:nvSpPr>
          <p:spPr>
            <a:xfrm>
              <a:off x="0" y="-76200"/>
              <a:ext cx="1161080" cy="672950"/>
            </a:xfrm>
            <a:prstGeom prst="rect">
              <a:avLst/>
            </a:prstGeom>
          </p:spPr>
          <p:txBody>
            <a:bodyPr lIns="0" tIns="0" rIns="0" bIns="0" rtlCol="0" anchor="t">
              <a:spAutoFit/>
            </a:bodyPr>
            <a:lstStyle/>
            <a:p>
              <a:pPr>
                <a:lnSpc>
                  <a:spcPts val="4200"/>
                </a:lnSpc>
                <a:spcBef>
                  <a:spcPct val="0"/>
                </a:spcBef>
              </a:pPr>
              <a:r>
                <a:rPr lang="en-US" sz="3000">
                  <a:solidFill>
                    <a:srgbClr val="141414"/>
                  </a:solidFill>
                  <a:latin typeface="Barlow Medium Bold"/>
                </a:rPr>
                <a:t>06</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843960" y="2494498"/>
            <a:ext cx="5876702" cy="3968502"/>
          </a:xfrm>
          <a:prstGeom prst="rect">
            <a:avLst/>
          </a:prstGeom>
        </p:spPr>
      </p:pic>
      <p:sp>
        <p:nvSpPr>
          <p:cNvPr id="3" name="TextBox 3"/>
          <p:cNvSpPr txBox="1"/>
          <p:nvPr/>
        </p:nvSpPr>
        <p:spPr>
          <a:xfrm>
            <a:off x="9371353" y="3132195"/>
            <a:ext cx="7887947" cy="3058165"/>
          </a:xfrm>
          <a:prstGeom prst="rect">
            <a:avLst/>
          </a:prstGeom>
        </p:spPr>
        <p:txBody>
          <a:bodyPr lIns="0" tIns="0" rIns="0" bIns="0" rtlCol="0" anchor="t">
            <a:spAutoFit/>
          </a:bodyPr>
          <a:lstStyle/>
          <a:p>
            <a:pPr marL="0" lvl="0" indent="0">
              <a:lnSpc>
                <a:spcPts val="7900"/>
              </a:lnSpc>
              <a:spcBef>
                <a:spcPct val="0"/>
              </a:spcBef>
            </a:pPr>
            <a:r>
              <a:rPr lang="en-US" sz="7900">
                <a:solidFill>
                  <a:srgbClr val="03C066"/>
                </a:solidFill>
                <a:latin typeface="Barlow Bold Bold"/>
              </a:rPr>
              <a:t>LOCALISATION, LOCALISATION, LOCALISATION</a:t>
            </a:r>
          </a:p>
        </p:txBody>
      </p:sp>
      <p:grpSp>
        <p:nvGrpSpPr>
          <p:cNvPr id="4" name="Group 4"/>
          <p:cNvGrpSpPr/>
          <p:nvPr/>
        </p:nvGrpSpPr>
        <p:grpSpPr>
          <a:xfrm>
            <a:off x="12394610" y="8810737"/>
            <a:ext cx="5026662" cy="447563"/>
            <a:chOff x="0" y="0"/>
            <a:chExt cx="6702215" cy="596750"/>
          </a:xfrm>
        </p:grpSpPr>
        <p:sp>
          <p:nvSpPr>
            <p:cNvPr id="5" name="TextBox 5"/>
            <p:cNvSpPr txBox="1"/>
            <p:nvPr/>
          </p:nvSpPr>
          <p:spPr>
            <a:xfrm>
              <a:off x="0" y="34375"/>
              <a:ext cx="5193339" cy="471805"/>
            </a:xfrm>
            <a:prstGeom prst="rect">
              <a:avLst/>
            </a:prstGeom>
          </p:spPr>
          <p:txBody>
            <a:bodyPr lIns="0" tIns="0" rIns="0" bIns="0" rtlCol="0" anchor="t">
              <a:spAutoFit/>
            </a:bodyPr>
            <a:lstStyle/>
            <a:p>
              <a:pPr algn="r">
                <a:lnSpc>
                  <a:spcPts val="2940"/>
                </a:lnSpc>
                <a:spcBef>
                  <a:spcPct val="0"/>
                </a:spcBef>
              </a:pPr>
              <a:r>
                <a:rPr lang="en-US" sz="2100" spc="42">
                  <a:solidFill>
                    <a:srgbClr val="141414"/>
                  </a:solidFill>
                  <a:latin typeface="Barlow Medium"/>
                </a:rPr>
                <a:t>REBONDIR</a:t>
              </a:r>
            </a:p>
          </p:txBody>
        </p:sp>
        <p:sp>
          <p:nvSpPr>
            <p:cNvPr id="6" name="TextBox 6"/>
            <p:cNvSpPr txBox="1"/>
            <p:nvPr/>
          </p:nvSpPr>
          <p:spPr>
            <a:xfrm>
              <a:off x="5541135" y="-76200"/>
              <a:ext cx="1161080" cy="672950"/>
            </a:xfrm>
            <a:prstGeom prst="rect">
              <a:avLst/>
            </a:prstGeom>
          </p:spPr>
          <p:txBody>
            <a:bodyPr lIns="0" tIns="0" rIns="0" bIns="0" rtlCol="0" anchor="t">
              <a:spAutoFit/>
            </a:bodyPr>
            <a:lstStyle/>
            <a:p>
              <a:pPr algn="r">
                <a:lnSpc>
                  <a:spcPts val="4200"/>
                </a:lnSpc>
                <a:spcBef>
                  <a:spcPct val="0"/>
                </a:spcBef>
              </a:pPr>
              <a:r>
                <a:rPr lang="en-US" sz="3000">
                  <a:solidFill>
                    <a:srgbClr val="141414"/>
                  </a:solidFill>
                  <a:latin typeface="Barlow Medium Bold"/>
                </a:rPr>
                <a:t>07</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6F5"/>
        </a:solidFill>
        <a:effectLst/>
      </p:bgPr>
    </p:bg>
    <p:spTree>
      <p:nvGrpSpPr>
        <p:cNvPr id="1" name=""/>
        <p:cNvGrpSpPr/>
        <p:nvPr/>
      </p:nvGrpSpPr>
      <p:grpSpPr>
        <a:xfrm>
          <a:off x="0" y="0"/>
          <a:ext cx="0" cy="0"/>
          <a:chOff x="0" y="0"/>
          <a:chExt cx="0" cy="0"/>
        </a:xfrm>
      </p:grpSpPr>
      <p:sp>
        <p:nvSpPr>
          <p:cNvPr id="2" name="TextBox 2"/>
          <p:cNvSpPr txBox="1"/>
          <p:nvPr/>
        </p:nvSpPr>
        <p:spPr>
          <a:xfrm>
            <a:off x="1028700" y="1190625"/>
            <a:ext cx="9147206" cy="1172607"/>
          </a:xfrm>
          <a:prstGeom prst="rect">
            <a:avLst/>
          </a:prstGeom>
        </p:spPr>
        <p:txBody>
          <a:bodyPr lIns="0" tIns="0" rIns="0" bIns="0" rtlCol="0" anchor="t">
            <a:spAutoFit/>
          </a:bodyPr>
          <a:lstStyle/>
          <a:p>
            <a:pPr marL="0" lvl="0" indent="0" algn="l">
              <a:lnSpc>
                <a:spcPts val="8800"/>
              </a:lnSpc>
              <a:spcBef>
                <a:spcPct val="0"/>
              </a:spcBef>
            </a:pPr>
            <a:r>
              <a:rPr lang="en-US" sz="8800" u="none" dirty="0">
                <a:solidFill>
                  <a:srgbClr val="141414"/>
                </a:solidFill>
                <a:latin typeface="Barlow Bold Bold"/>
              </a:rPr>
              <a:t>Rappel</a:t>
            </a:r>
          </a:p>
        </p:txBody>
      </p:sp>
      <p:grpSp>
        <p:nvGrpSpPr>
          <p:cNvPr id="3" name="Group 3"/>
          <p:cNvGrpSpPr/>
          <p:nvPr/>
        </p:nvGrpSpPr>
        <p:grpSpPr>
          <a:xfrm>
            <a:off x="12337413" y="8810737"/>
            <a:ext cx="5026662" cy="447563"/>
            <a:chOff x="0" y="0"/>
            <a:chExt cx="6702215" cy="596750"/>
          </a:xfrm>
        </p:grpSpPr>
        <p:sp>
          <p:nvSpPr>
            <p:cNvPr id="4" name="TextBox 4"/>
            <p:cNvSpPr txBox="1"/>
            <p:nvPr/>
          </p:nvSpPr>
          <p:spPr>
            <a:xfrm>
              <a:off x="0" y="34375"/>
              <a:ext cx="5193339" cy="471805"/>
            </a:xfrm>
            <a:prstGeom prst="rect">
              <a:avLst/>
            </a:prstGeom>
          </p:spPr>
          <p:txBody>
            <a:bodyPr lIns="0" tIns="0" rIns="0" bIns="0" rtlCol="0" anchor="t">
              <a:spAutoFit/>
            </a:bodyPr>
            <a:lstStyle/>
            <a:p>
              <a:pPr algn="r">
                <a:lnSpc>
                  <a:spcPts val="2940"/>
                </a:lnSpc>
                <a:spcBef>
                  <a:spcPct val="0"/>
                </a:spcBef>
              </a:pPr>
              <a:r>
                <a:rPr lang="en-US" sz="2100" spc="42">
                  <a:solidFill>
                    <a:srgbClr val="141414"/>
                  </a:solidFill>
                  <a:latin typeface="Barlow Medium"/>
                </a:rPr>
                <a:t>REBONDIR</a:t>
              </a:r>
            </a:p>
          </p:txBody>
        </p:sp>
        <p:sp>
          <p:nvSpPr>
            <p:cNvPr id="5" name="TextBox 5"/>
            <p:cNvSpPr txBox="1"/>
            <p:nvPr/>
          </p:nvSpPr>
          <p:spPr>
            <a:xfrm>
              <a:off x="5541135" y="-76200"/>
              <a:ext cx="1161080" cy="672950"/>
            </a:xfrm>
            <a:prstGeom prst="rect">
              <a:avLst/>
            </a:prstGeom>
          </p:spPr>
          <p:txBody>
            <a:bodyPr lIns="0" tIns="0" rIns="0" bIns="0" rtlCol="0" anchor="t">
              <a:spAutoFit/>
            </a:bodyPr>
            <a:lstStyle/>
            <a:p>
              <a:pPr algn="r">
                <a:lnSpc>
                  <a:spcPts val="4200"/>
                </a:lnSpc>
                <a:spcBef>
                  <a:spcPct val="0"/>
                </a:spcBef>
              </a:pPr>
              <a:r>
                <a:rPr lang="en-US" sz="3000">
                  <a:solidFill>
                    <a:srgbClr val="141414"/>
                  </a:solidFill>
                  <a:latin typeface="Barlow Medium Bold"/>
                </a:rPr>
                <a:t>08</a:t>
              </a:r>
            </a:p>
          </p:txBody>
        </p:sp>
      </p:grpSp>
      <p:sp>
        <p:nvSpPr>
          <p:cNvPr id="6" name="TextBox 6"/>
          <p:cNvSpPr txBox="1"/>
          <p:nvPr/>
        </p:nvSpPr>
        <p:spPr>
          <a:xfrm>
            <a:off x="9139238" y="4642802"/>
            <a:ext cx="9525" cy="896620"/>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1028700" y="2515553"/>
            <a:ext cx="6963295" cy="4756687"/>
          </a:xfrm>
          <a:prstGeom prst="rect">
            <a:avLst/>
          </a:prstGeom>
        </p:spPr>
        <p:txBody>
          <a:bodyPr wrap="square" lIns="0" tIns="0" rIns="0" bIns="0" rtlCol="0" anchor="t">
            <a:spAutoFit/>
          </a:bodyPr>
          <a:lstStyle/>
          <a:p>
            <a:pPr>
              <a:lnSpc>
                <a:spcPts val="4670"/>
              </a:lnSpc>
            </a:pPr>
            <a:r>
              <a:rPr lang="en-US" sz="3336" dirty="0" err="1">
                <a:solidFill>
                  <a:srgbClr val="141414"/>
                </a:solidFill>
                <a:latin typeface="Barlow Medium Bold"/>
              </a:rPr>
              <a:t>Unité</a:t>
            </a:r>
            <a:r>
              <a:rPr lang="en-US" sz="3336" dirty="0">
                <a:solidFill>
                  <a:srgbClr val="141414"/>
                </a:solidFill>
                <a:latin typeface="Barlow Medium Bold"/>
              </a:rPr>
              <a:t> de </a:t>
            </a:r>
            <a:r>
              <a:rPr lang="en-US" sz="3336" dirty="0" err="1">
                <a:solidFill>
                  <a:srgbClr val="141414"/>
                </a:solidFill>
                <a:latin typeface="Barlow Medium Bold"/>
              </a:rPr>
              <a:t>voisinage</a:t>
            </a:r>
            <a:r>
              <a:rPr lang="en-US" sz="3336" dirty="0">
                <a:solidFill>
                  <a:srgbClr val="141414"/>
                </a:solidFill>
                <a:latin typeface="Barlow Medium Bold"/>
              </a:rPr>
              <a:t> </a:t>
            </a:r>
          </a:p>
          <a:p>
            <a:pPr>
              <a:lnSpc>
                <a:spcPts val="4670"/>
              </a:lnSpc>
            </a:pPr>
            <a:r>
              <a:rPr lang="en-US" sz="3336" dirty="0">
                <a:solidFill>
                  <a:srgbClr val="141414"/>
                </a:solidFill>
                <a:latin typeface="Barlow Medium"/>
              </a:rPr>
              <a:t>Ensemble du plus grand </a:t>
            </a:r>
            <a:r>
              <a:rPr lang="en-US" sz="3336" dirty="0" err="1">
                <a:solidFill>
                  <a:srgbClr val="141414"/>
                </a:solidFill>
                <a:latin typeface="Barlow Medium"/>
              </a:rPr>
              <a:t>nombre</a:t>
            </a:r>
            <a:r>
              <a:rPr lang="en-US" sz="3336" dirty="0">
                <a:solidFill>
                  <a:srgbClr val="141414"/>
                </a:solidFill>
                <a:latin typeface="Barlow Medium"/>
              </a:rPr>
              <a:t> possible </a:t>
            </a:r>
            <a:r>
              <a:rPr lang="en-US" sz="3336" dirty="0" err="1">
                <a:solidFill>
                  <a:srgbClr val="141414"/>
                </a:solidFill>
                <a:latin typeface="Barlow Medium"/>
              </a:rPr>
              <a:t>d’unités</a:t>
            </a:r>
            <a:r>
              <a:rPr lang="en-US" sz="3336" dirty="0">
                <a:solidFill>
                  <a:srgbClr val="141414"/>
                </a:solidFill>
                <a:latin typeface="Barlow Medium"/>
              </a:rPr>
              <a:t> </a:t>
            </a:r>
            <a:r>
              <a:rPr lang="en-US" sz="3336" dirty="0" err="1">
                <a:solidFill>
                  <a:srgbClr val="141414"/>
                </a:solidFill>
                <a:latin typeface="Barlow Medium"/>
              </a:rPr>
              <a:t>d’évaluation</a:t>
            </a:r>
            <a:r>
              <a:rPr lang="en-US" sz="3336" dirty="0">
                <a:solidFill>
                  <a:srgbClr val="141414"/>
                </a:solidFill>
                <a:latin typeface="Barlow Medium"/>
              </a:rPr>
              <a:t> </a:t>
            </a:r>
            <a:r>
              <a:rPr lang="en-US" sz="3336" dirty="0" err="1">
                <a:solidFill>
                  <a:srgbClr val="141414"/>
                </a:solidFill>
                <a:latin typeface="Barlow Medium"/>
              </a:rPr>
              <a:t>situées</a:t>
            </a:r>
            <a:r>
              <a:rPr lang="en-US" sz="3336" dirty="0">
                <a:solidFill>
                  <a:srgbClr val="141414"/>
                </a:solidFill>
                <a:latin typeface="Barlow Medium"/>
              </a:rPr>
              <a:t> à </a:t>
            </a:r>
            <a:r>
              <a:rPr lang="en-US" sz="3336" dirty="0" err="1">
                <a:solidFill>
                  <a:srgbClr val="141414"/>
                </a:solidFill>
                <a:latin typeface="Barlow Medium"/>
              </a:rPr>
              <a:t>proximité</a:t>
            </a:r>
            <a:r>
              <a:rPr lang="en-US" sz="3336" dirty="0">
                <a:solidFill>
                  <a:srgbClr val="141414"/>
                </a:solidFill>
                <a:latin typeface="Barlow Medium"/>
              </a:rPr>
              <a:t> les </a:t>
            </a:r>
            <a:r>
              <a:rPr lang="en-US" sz="3336" dirty="0" err="1">
                <a:solidFill>
                  <a:srgbClr val="141414"/>
                </a:solidFill>
                <a:latin typeface="Barlow Medium"/>
              </a:rPr>
              <a:t>unes</a:t>
            </a:r>
            <a:r>
              <a:rPr lang="en-US" sz="3336" dirty="0">
                <a:solidFill>
                  <a:srgbClr val="141414"/>
                </a:solidFill>
                <a:latin typeface="Barlow Medium"/>
              </a:rPr>
              <a:t> des </a:t>
            </a:r>
            <a:r>
              <a:rPr lang="en-US" sz="3336" dirty="0" err="1">
                <a:solidFill>
                  <a:srgbClr val="141414"/>
                </a:solidFill>
                <a:latin typeface="Barlow Medium"/>
              </a:rPr>
              <a:t>autres</a:t>
            </a:r>
            <a:r>
              <a:rPr lang="en-US" sz="3336" dirty="0">
                <a:solidFill>
                  <a:srgbClr val="141414"/>
                </a:solidFill>
                <a:latin typeface="Barlow Medium"/>
              </a:rPr>
              <a:t>, </a:t>
            </a:r>
            <a:r>
              <a:rPr lang="en-US" sz="3336" dirty="0" err="1">
                <a:solidFill>
                  <a:srgbClr val="141414"/>
                </a:solidFill>
                <a:latin typeface="Barlow Medium"/>
              </a:rPr>
              <a:t>présentant</a:t>
            </a:r>
            <a:r>
              <a:rPr lang="en-US" sz="3336" dirty="0">
                <a:solidFill>
                  <a:srgbClr val="141414"/>
                </a:solidFill>
                <a:latin typeface="Barlow Medium"/>
              </a:rPr>
              <a:t> des </a:t>
            </a:r>
            <a:r>
              <a:rPr lang="en-US" sz="3336" dirty="0" err="1">
                <a:solidFill>
                  <a:srgbClr val="141414"/>
                </a:solidFill>
                <a:latin typeface="Barlow Medium"/>
              </a:rPr>
              <a:t>caractéristiques</a:t>
            </a:r>
            <a:r>
              <a:rPr lang="en-US" sz="3336" dirty="0">
                <a:solidFill>
                  <a:srgbClr val="141414"/>
                </a:solidFill>
                <a:latin typeface="Barlow Medium"/>
              </a:rPr>
              <a:t> </a:t>
            </a:r>
            <a:r>
              <a:rPr lang="en-US" sz="3336" dirty="0" err="1">
                <a:solidFill>
                  <a:srgbClr val="141414"/>
                </a:solidFill>
                <a:latin typeface="Barlow Medium"/>
              </a:rPr>
              <a:t>homogènes</a:t>
            </a:r>
            <a:r>
              <a:rPr lang="en-US" sz="3336" dirty="0">
                <a:solidFill>
                  <a:srgbClr val="141414"/>
                </a:solidFill>
                <a:latin typeface="Barlow Medium"/>
              </a:rPr>
              <a:t> et se </a:t>
            </a:r>
            <a:r>
              <a:rPr lang="en-US" sz="3336" dirty="0" err="1">
                <a:solidFill>
                  <a:srgbClr val="141414"/>
                </a:solidFill>
                <a:latin typeface="Barlow Medium"/>
              </a:rPr>
              <a:t>trouvant</a:t>
            </a:r>
            <a:r>
              <a:rPr lang="en-US" sz="3336" dirty="0">
                <a:solidFill>
                  <a:srgbClr val="141414"/>
                </a:solidFill>
                <a:latin typeface="Barlow Medium"/>
              </a:rPr>
              <a:t> dans un </a:t>
            </a:r>
            <a:r>
              <a:rPr lang="en-US" sz="3336" dirty="0" err="1">
                <a:solidFill>
                  <a:srgbClr val="141414"/>
                </a:solidFill>
                <a:latin typeface="Barlow Medium"/>
              </a:rPr>
              <a:t>environnement</a:t>
            </a:r>
            <a:r>
              <a:rPr lang="en-US" sz="3336" dirty="0">
                <a:solidFill>
                  <a:srgbClr val="141414"/>
                </a:solidFill>
                <a:latin typeface="Barlow Medium"/>
              </a:rPr>
              <a:t> </a:t>
            </a:r>
            <a:r>
              <a:rPr lang="en-US" sz="3336" dirty="0" err="1">
                <a:solidFill>
                  <a:srgbClr val="141414"/>
                </a:solidFill>
                <a:latin typeface="Barlow Medium"/>
              </a:rPr>
              <a:t>similaire</a:t>
            </a:r>
            <a:r>
              <a:rPr lang="en-US" sz="3336" dirty="0">
                <a:solidFill>
                  <a:srgbClr val="141414"/>
                </a:solidFill>
                <a:latin typeface="Barlow Medium"/>
              </a:rPr>
              <a:t>.</a:t>
            </a:r>
          </a:p>
          <a:p>
            <a:pPr algn="ctr">
              <a:lnSpc>
                <a:spcPts val="4670"/>
              </a:lnSpc>
            </a:pPr>
            <a:endParaRPr lang="en-US" sz="3336" dirty="0">
              <a:solidFill>
                <a:srgbClr val="141414"/>
              </a:solidFill>
              <a:latin typeface="Barlow Medium"/>
            </a:endParaRP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564397" y="-1153410"/>
            <a:ext cx="12535569" cy="125938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CDA7D"/>
        </a:solidFill>
        <a:effectLst/>
      </p:bgPr>
    </p:bg>
    <p:spTree>
      <p:nvGrpSpPr>
        <p:cNvPr id="1" name=""/>
        <p:cNvGrpSpPr/>
        <p:nvPr/>
      </p:nvGrpSpPr>
      <p:grpSpPr>
        <a:xfrm>
          <a:off x="0" y="0"/>
          <a:ext cx="0" cy="0"/>
          <a:chOff x="0" y="0"/>
          <a:chExt cx="0" cy="0"/>
        </a:xfrm>
      </p:grpSpPr>
      <p:sp>
        <p:nvSpPr>
          <p:cNvPr id="2" name="TextBox 2"/>
          <p:cNvSpPr txBox="1"/>
          <p:nvPr/>
        </p:nvSpPr>
        <p:spPr>
          <a:xfrm>
            <a:off x="1028700" y="1190625"/>
            <a:ext cx="14988122" cy="1172607"/>
          </a:xfrm>
          <a:prstGeom prst="rect">
            <a:avLst/>
          </a:prstGeom>
        </p:spPr>
        <p:txBody>
          <a:bodyPr lIns="0" tIns="0" rIns="0" bIns="0" rtlCol="0" anchor="t">
            <a:spAutoFit/>
          </a:bodyPr>
          <a:lstStyle/>
          <a:p>
            <a:pPr marL="0" marR="0" lvl="0" indent="0" algn="l" defTabSz="914400" rtl="0" eaLnBrk="1" fontAlgn="auto" latinLnBrk="0" hangingPunct="1">
              <a:lnSpc>
                <a:spcPts val="8800"/>
              </a:lnSpc>
              <a:spcBef>
                <a:spcPct val="0"/>
              </a:spcBef>
              <a:spcAft>
                <a:spcPts val="0"/>
              </a:spcAft>
              <a:buClrTx/>
              <a:buSzTx/>
              <a:buFontTx/>
              <a:buNone/>
              <a:tabLst/>
              <a:defRPr/>
            </a:pPr>
            <a:r>
              <a:rPr kumimoji="0" lang="en-US" sz="8800" b="0" i="0" u="none" strike="noStrike" kern="1200" cap="none" spc="0" normalizeH="0" baseline="0" noProof="0">
                <a:ln>
                  <a:noFill/>
                </a:ln>
                <a:solidFill>
                  <a:srgbClr val="141414"/>
                </a:solidFill>
                <a:effectLst/>
                <a:uLnTx/>
                <a:uFillTx/>
                <a:latin typeface="Barlow Bold Bold"/>
                <a:ea typeface="+mn-ea"/>
                <a:cs typeface="+mn-cs"/>
              </a:rPr>
              <a:t>LES 2 TYPES DE FORCES</a:t>
            </a:r>
          </a:p>
        </p:txBody>
      </p:sp>
      <p:grpSp>
        <p:nvGrpSpPr>
          <p:cNvPr id="3" name="Group 3"/>
          <p:cNvGrpSpPr/>
          <p:nvPr/>
        </p:nvGrpSpPr>
        <p:grpSpPr>
          <a:xfrm>
            <a:off x="9787344" y="3848100"/>
            <a:ext cx="6362885" cy="3574081"/>
            <a:chOff x="0" y="0"/>
            <a:chExt cx="8483846" cy="4765442"/>
          </a:xfrm>
        </p:grpSpPr>
        <p:sp>
          <p:nvSpPr>
            <p:cNvPr id="4" name="TextBox 4"/>
            <p:cNvSpPr txBox="1"/>
            <p:nvPr/>
          </p:nvSpPr>
          <p:spPr>
            <a:xfrm>
              <a:off x="0" y="-76200"/>
              <a:ext cx="8483846" cy="827194"/>
            </a:xfrm>
            <a:prstGeom prst="rect">
              <a:avLst/>
            </a:prstGeom>
          </p:spPr>
          <p:txBody>
            <a:bodyPr lIns="0" tIns="0" rIns="0" bIns="0" rtlCol="0" anchor="t">
              <a:spAutoFit/>
            </a:bodyPr>
            <a:lstStyle/>
            <a:p>
              <a:pPr marL="0" marR="0" lvl="0" indent="0" algn="ctr" defTabSz="914400" rtl="0" eaLnBrk="1" fontAlgn="auto" latinLnBrk="0" hangingPunct="1">
                <a:lnSpc>
                  <a:spcPts val="5179"/>
                </a:lnSpc>
                <a:spcBef>
                  <a:spcPts val="0"/>
                </a:spcBef>
                <a:spcAft>
                  <a:spcPts val="0"/>
                </a:spcAft>
                <a:buClrTx/>
                <a:buSzTx/>
                <a:buFontTx/>
                <a:buNone/>
                <a:tabLst/>
                <a:defRPr/>
              </a:pPr>
              <a:r>
                <a:rPr kumimoji="0" lang="en-US" sz="3699" b="0" i="0" u="none" strike="noStrike" kern="1200" cap="none" spc="0" normalizeH="0" baseline="0" noProof="0">
                  <a:ln>
                    <a:noFill/>
                  </a:ln>
                  <a:solidFill>
                    <a:srgbClr val="141414"/>
                  </a:solidFill>
                  <a:effectLst/>
                  <a:uLnTx/>
                  <a:uFillTx/>
                  <a:latin typeface="Barlow Medium Bold"/>
                  <a:ea typeface="+mn-ea"/>
                  <a:cs typeface="+mn-cs"/>
                </a:rPr>
                <a:t>FORCE CONTINUE</a:t>
              </a:r>
            </a:p>
          </p:txBody>
        </p:sp>
        <p:sp>
          <p:nvSpPr>
            <p:cNvPr id="5" name="TextBox 5"/>
            <p:cNvSpPr txBox="1"/>
            <p:nvPr/>
          </p:nvSpPr>
          <p:spPr>
            <a:xfrm>
              <a:off x="0" y="1011375"/>
              <a:ext cx="8483846" cy="3538213"/>
            </a:xfrm>
            <a:prstGeom prst="rect">
              <a:avLst/>
            </a:prstGeom>
          </p:spPr>
          <p:txBody>
            <a:bodyPr lIns="0" tIns="0" rIns="0" bIns="0" rtlCol="0" anchor="t">
              <a:spAutoFit/>
            </a:bodyPr>
            <a:lstStyle/>
            <a:p>
              <a:pPr marL="0" marR="0" lvl="0" indent="0" algn="ctr" defTabSz="914400" rtl="0" eaLnBrk="1" fontAlgn="auto" latinLnBrk="0" hangingPunct="1">
                <a:lnSpc>
                  <a:spcPts val="3525"/>
                </a:lnSpc>
                <a:spcBef>
                  <a:spcPts val="0"/>
                </a:spcBef>
                <a:spcAft>
                  <a:spcPts val="0"/>
                </a:spcAft>
                <a:buClrTx/>
                <a:buSzTx/>
                <a:buFontTx/>
                <a:buNone/>
                <a:tabLst/>
                <a:defRPr/>
              </a:pPr>
              <a:r>
                <a:rPr kumimoji="0" lang="fr-CA" sz="2350" b="0" i="0" u="none" strike="noStrike" kern="1200" cap="none" spc="47" normalizeH="0" baseline="0" noProof="0" dirty="0">
                  <a:ln>
                    <a:noFill/>
                  </a:ln>
                  <a:solidFill>
                    <a:srgbClr val="141414"/>
                  </a:solidFill>
                  <a:effectLst/>
                  <a:uLnTx/>
                  <a:uFillTx/>
                  <a:latin typeface="Barlow Medium"/>
                  <a:ea typeface="+mn-ea"/>
                  <a:cs typeface="+mn-cs"/>
                </a:rPr>
                <a:t>Par définition : Un nombre infini de valeurs.</a:t>
              </a:r>
            </a:p>
            <a:p>
              <a:pPr marL="0" marR="0" lvl="0" indent="0" algn="ctr" defTabSz="914400" rtl="0" eaLnBrk="1" fontAlgn="auto" latinLnBrk="0" hangingPunct="1">
                <a:lnSpc>
                  <a:spcPts val="3525"/>
                </a:lnSpc>
                <a:spcBef>
                  <a:spcPts val="0"/>
                </a:spcBef>
                <a:spcAft>
                  <a:spcPts val="0"/>
                </a:spcAft>
                <a:buClrTx/>
                <a:buSzTx/>
                <a:buFontTx/>
                <a:buNone/>
                <a:tabLst/>
                <a:defRPr/>
              </a:pPr>
              <a:endParaRPr kumimoji="0" lang="fr-CA" sz="2350" b="0" i="0" u="none" strike="noStrike" kern="1200" cap="none" spc="47" normalizeH="0" baseline="0" noProof="0" dirty="0">
                <a:ln>
                  <a:noFill/>
                </a:ln>
                <a:solidFill>
                  <a:srgbClr val="141414"/>
                </a:solidFill>
                <a:effectLst/>
                <a:uLnTx/>
                <a:uFillTx/>
                <a:latin typeface="Barlow Medium"/>
                <a:ea typeface="+mn-ea"/>
                <a:cs typeface="+mn-cs"/>
              </a:endParaRPr>
            </a:p>
            <a:p>
              <a:pPr marL="0" marR="0" lvl="0" indent="0" algn="ctr" defTabSz="914400" rtl="0" eaLnBrk="1" fontAlgn="auto" latinLnBrk="0" hangingPunct="1">
                <a:lnSpc>
                  <a:spcPts val="3525"/>
                </a:lnSpc>
                <a:spcBef>
                  <a:spcPct val="0"/>
                </a:spcBef>
                <a:spcAft>
                  <a:spcPts val="0"/>
                </a:spcAft>
                <a:buClrTx/>
                <a:buSzTx/>
                <a:buFontTx/>
                <a:buNone/>
                <a:tabLst/>
                <a:defRPr/>
              </a:pPr>
              <a:r>
                <a:rPr kumimoji="0" lang="fr-CA" sz="2350" b="0" i="0" u="none" strike="noStrike" kern="1200" cap="none" spc="47" normalizeH="0" baseline="0" noProof="0" dirty="0">
                  <a:ln>
                    <a:noFill/>
                  </a:ln>
                  <a:solidFill>
                    <a:srgbClr val="141414"/>
                  </a:solidFill>
                  <a:effectLst/>
                  <a:uLnTx/>
                  <a:uFillTx/>
                  <a:latin typeface="Barlow Medium"/>
                  <a:ea typeface="+mn-ea"/>
                  <a:cs typeface="+mn-cs"/>
                </a:rPr>
                <a:t>Il s'agit d'une force avec un caractère progressif, qui évolue sans saut brutal ou sans frontière marquée.</a:t>
              </a:r>
            </a:p>
            <a:p>
              <a:pPr marL="0" marR="0" lvl="0" indent="0" algn="ctr" defTabSz="914400" rtl="0" eaLnBrk="1" fontAlgn="auto" latinLnBrk="0" hangingPunct="1">
                <a:lnSpc>
                  <a:spcPts val="3525"/>
                </a:lnSpc>
                <a:spcBef>
                  <a:spcPct val="0"/>
                </a:spcBef>
                <a:spcAft>
                  <a:spcPts val="0"/>
                </a:spcAft>
                <a:buClrTx/>
                <a:buSzTx/>
                <a:buFontTx/>
                <a:buNone/>
                <a:tabLst/>
                <a:defRPr/>
              </a:pPr>
              <a:endParaRPr kumimoji="0" lang="en-US" sz="2350" b="0" i="0" u="none" strike="noStrike" kern="1200" cap="none" spc="47" normalizeH="0" baseline="0" noProof="0" dirty="0">
                <a:ln>
                  <a:noFill/>
                </a:ln>
                <a:solidFill>
                  <a:srgbClr val="141414"/>
                </a:solidFill>
                <a:effectLst/>
                <a:uLnTx/>
                <a:uFillTx/>
                <a:latin typeface="Barlow Medium"/>
                <a:ea typeface="+mn-ea"/>
                <a:cs typeface="+mn-cs"/>
              </a:endParaRPr>
            </a:p>
          </p:txBody>
        </p:sp>
      </p:grpSp>
      <p:grpSp>
        <p:nvGrpSpPr>
          <p:cNvPr id="6" name="Group 6"/>
          <p:cNvGrpSpPr/>
          <p:nvPr/>
        </p:nvGrpSpPr>
        <p:grpSpPr>
          <a:xfrm>
            <a:off x="2515626" y="3848100"/>
            <a:ext cx="5784791" cy="4021756"/>
            <a:chOff x="0" y="0"/>
            <a:chExt cx="7713055" cy="5362342"/>
          </a:xfrm>
        </p:grpSpPr>
        <p:sp>
          <p:nvSpPr>
            <p:cNvPr id="7" name="TextBox 7"/>
            <p:cNvSpPr txBox="1"/>
            <p:nvPr/>
          </p:nvSpPr>
          <p:spPr>
            <a:xfrm>
              <a:off x="0" y="-76200"/>
              <a:ext cx="7713055" cy="827194"/>
            </a:xfrm>
            <a:prstGeom prst="rect">
              <a:avLst/>
            </a:prstGeom>
          </p:spPr>
          <p:txBody>
            <a:bodyPr lIns="0" tIns="0" rIns="0" bIns="0" rtlCol="0" anchor="t">
              <a:spAutoFit/>
            </a:bodyPr>
            <a:lstStyle/>
            <a:p>
              <a:pPr marL="0" marR="0" lvl="0" indent="0" algn="ctr" defTabSz="914400" rtl="0" eaLnBrk="1" fontAlgn="auto" latinLnBrk="0" hangingPunct="1">
                <a:lnSpc>
                  <a:spcPts val="5179"/>
                </a:lnSpc>
                <a:spcBef>
                  <a:spcPts val="0"/>
                </a:spcBef>
                <a:spcAft>
                  <a:spcPts val="0"/>
                </a:spcAft>
                <a:buClrTx/>
                <a:buSzTx/>
                <a:buFontTx/>
                <a:buNone/>
                <a:tabLst/>
                <a:defRPr/>
              </a:pPr>
              <a:r>
                <a:rPr kumimoji="0" lang="en-US" sz="3699" b="0" i="0" u="none" strike="noStrike" kern="1200" cap="none" spc="0" normalizeH="0" baseline="0" noProof="0">
                  <a:ln>
                    <a:noFill/>
                  </a:ln>
                  <a:solidFill>
                    <a:srgbClr val="141414"/>
                  </a:solidFill>
                  <a:effectLst/>
                  <a:uLnTx/>
                  <a:uFillTx/>
                  <a:latin typeface="Barlow Medium Bold"/>
                  <a:ea typeface="+mn-ea"/>
                  <a:cs typeface="+mn-cs"/>
                </a:rPr>
                <a:t>FORCE DISCRÈTE</a:t>
              </a:r>
            </a:p>
          </p:txBody>
        </p:sp>
        <p:sp>
          <p:nvSpPr>
            <p:cNvPr id="8" name="TextBox 8"/>
            <p:cNvSpPr txBox="1"/>
            <p:nvPr/>
          </p:nvSpPr>
          <p:spPr>
            <a:xfrm>
              <a:off x="0" y="1011375"/>
              <a:ext cx="7713055" cy="4135113"/>
            </a:xfrm>
            <a:prstGeom prst="rect">
              <a:avLst/>
            </a:prstGeom>
          </p:spPr>
          <p:txBody>
            <a:bodyPr lIns="0" tIns="0" rIns="0" bIns="0" rtlCol="0" anchor="t">
              <a:spAutoFit/>
            </a:bodyPr>
            <a:lstStyle/>
            <a:p>
              <a:pPr marL="0" marR="0" lvl="0" indent="0" algn="ctr" defTabSz="914400" rtl="0" eaLnBrk="1" fontAlgn="auto" latinLnBrk="0" hangingPunct="1">
                <a:lnSpc>
                  <a:spcPts val="3525"/>
                </a:lnSpc>
                <a:spcBef>
                  <a:spcPts val="0"/>
                </a:spcBef>
                <a:spcAft>
                  <a:spcPts val="0"/>
                </a:spcAft>
                <a:buClrTx/>
                <a:buSzTx/>
                <a:buFontTx/>
                <a:buNone/>
                <a:tabLst/>
                <a:defRPr/>
              </a:pPr>
              <a:r>
                <a:rPr kumimoji="0" lang="fr-CA" sz="2350" b="0" i="0" u="none" strike="noStrike" kern="1200" cap="none" spc="47" normalizeH="0" baseline="0" noProof="0" dirty="0">
                  <a:ln>
                    <a:noFill/>
                  </a:ln>
                  <a:solidFill>
                    <a:srgbClr val="141414"/>
                  </a:solidFill>
                  <a:effectLst/>
                  <a:uLnTx/>
                  <a:uFillTx/>
                  <a:latin typeface="Barlow Medium"/>
                  <a:ea typeface="+mn-ea"/>
                  <a:cs typeface="+mn-cs"/>
                </a:rPr>
                <a:t>Par définition : Un nombre fini de valeurs.</a:t>
              </a:r>
            </a:p>
            <a:p>
              <a:pPr marL="0" marR="0" lvl="0" indent="0" algn="ctr" defTabSz="914400" rtl="0" eaLnBrk="1" fontAlgn="auto" latinLnBrk="0" hangingPunct="1">
                <a:lnSpc>
                  <a:spcPts val="3525"/>
                </a:lnSpc>
                <a:spcBef>
                  <a:spcPts val="0"/>
                </a:spcBef>
                <a:spcAft>
                  <a:spcPts val="0"/>
                </a:spcAft>
                <a:buClrTx/>
                <a:buSzTx/>
                <a:buFontTx/>
                <a:buNone/>
                <a:tabLst/>
                <a:defRPr/>
              </a:pPr>
              <a:endParaRPr kumimoji="0" lang="fr-CA" sz="2350" b="0" i="0" u="none" strike="noStrike" kern="1200" cap="none" spc="47" normalizeH="0" baseline="0" noProof="0" dirty="0">
                <a:ln>
                  <a:noFill/>
                </a:ln>
                <a:solidFill>
                  <a:srgbClr val="141414"/>
                </a:solidFill>
                <a:effectLst/>
                <a:uLnTx/>
                <a:uFillTx/>
                <a:latin typeface="Barlow Medium"/>
                <a:ea typeface="+mn-ea"/>
                <a:cs typeface="+mn-cs"/>
              </a:endParaRPr>
            </a:p>
            <a:p>
              <a:pPr marL="0" marR="0" lvl="0" indent="0" algn="ctr" defTabSz="914400" rtl="0" eaLnBrk="1" fontAlgn="auto" latinLnBrk="0" hangingPunct="1">
                <a:lnSpc>
                  <a:spcPts val="3525"/>
                </a:lnSpc>
                <a:spcBef>
                  <a:spcPts val="0"/>
                </a:spcBef>
                <a:spcAft>
                  <a:spcPts val="0"/>
                </a:spcAft>
                <a:buClrTx/>
                <a:buSzTx/>
                <a:buFontTx/>
                <a:buNone/>
                <a:tabLst/>
                <a:defRPr/>
              </a:pPr>
              <a:r>
                <a:rPr kumimoji="0" lang="fr-CA" sz="2350" b="0" i="0" u="none" strike="noStrike" kern="1200" cap="none" spc="47" normalizeH="0" baseline="0" noProof="0" dirty="0">
                  <a:ln>
                    <a:noFill/>
                  </a:ln>
                  <a:solidFill>
                    <a:srgbClr val="141414"/>
                  </a:solidFill>
                  <a:effectLst/>
                  <a:uLnTx/>
                  <a:uFillTx/>
                  <a:latin typeface="Barlow Medium"/>
                  <a:ea typeface="+mn-ea"/>
                  <a:cs typeface="+mn-cs"/>
                </a:rPr>
                <a:t>Il s'agit d'une force qui est limitée dans l'espace. Elle n'est pas progressive et elle est délimitée par une frontière.</a:t>
              </a:r>
            </a:p>
            <a:p>
              <a:pPr marL="0" marR="0" lvl="0" indent="0" algn="ctr" defTabSz="914400" rtl="0" eaLnBrk="1" fontAlgn="auto" latinLnBrk="0" hangingPunct="1">
                <a:lnSpc>
                  <a:spcPts val="3525"/>
                </a:lnSpc>
                <a:spcBef>
                  <a:spcPts val="0"/>
                </a:spcBef>
                <a:spcAft>
                  <a:spcPts val="0"/>
                </a:spcAft>
                <a:buClrTx/>
                <a:buSzTx/>
                <a:buFontTx/>
                <a:buNone/>
                <a:tabLst/>
                <a:defRPr/>
              </a:pPr>
              <a:endParaRPr kumimoji="0" lang="en-US" sz="2350" b="0" i="0" u="none" strike="noStrike" kern="1200" cap="none" spc="47" normalizeH="0" baseline="0" noProof="0" dirty="0">
                <a:ln>
                  <a:noFill/>
                </a:ln>
                <a:solidFill>
                  <a:srgbClr val="141414"/>
                </a:solidFill>
                <a:effectLst/>
                <a:uLnTx/>
                <a:uFillTx/>
                <a:latin typeface="Barlow Medium"/>
                <a:ea typeface="+mn-ea"/>
                <a:cs typeface="+mn-cs"/>
              </a:endParaRPr>
            </a:p>
            <a:p>
              <a:pPr marL="0" marR="0" lvl="0" indent="0" algn="ctr" defTabSz="914400" rtl="0" eaLnBrk="1" fontAlgn="auto" latinLnBrk="0" hangingPunct="1">
                <a:lnSpc>
                  <a:spcPts val="3525"/>
                </a:lnSpc>
                <a:spcBef>
                  <a:spcPct val="0"/>
                </a:spcBef>
                <a:spcAft>
                  <a:spcPts val="0"/>
                </a:spcAft>
                <a:buClrTx/>
                <a:buSzTx/>
                <a:buFontTx/>
                <a:buNone/>
                <a:tabLst/>
                <a:defRPr/>
              </a:pPr>
              <a:endParaRPr kumimoji="0" lang="en-US" sz="2350" b="0" i="0" u="none" strike="noStrike" kern="1200" cap="none" spc="47" normalizeH="0" baseline="0" noProof="0" dirty="0">
                <a:ln>
                  <a:noFill/>
                </a:ln>
                <a:solidFill>
                  <a:srgbClr val="141414"/>
                </a:solidFill>
                <a:effectLst/>
                <a:uLnTx/>
                <a:uFillTx/>
                <a:latin typeface="Barlow Medium"/>
                <a:ea typeface="+mn-ea"/>
                <a:cs typeface="+mn-cs"/>
              </a:endParaRPr>
            </a:p>
          </p:txBody>
        </p:sp>
      </p:grpSp>
      <p:grpSp>
        <p:nvGrpSpPr>
          <p:cNvPr id="9" name="Group 9"/>
          <p:cNvGrpSpPr/>
          <p:nvPr/>
        </p:nvGrpSpPr>
        <p:grpSpPr>
          <a:xfrm>
            <a:off x="12232638" y="8801100"/>
            <a:ext cx="5026662" cy="457200"/>
            <a:chOff x="0" y="0"/>
            <a:chExt cx="6702215" cy="609600"/>
          </a:xfrm>
        </p:grpSpPr>
        <p:sp>
          <p:nvSpPr>
            <p:cNvPr id="10" name="TextBox 10"/>
            <p:cNvSpPr txBox="1"/>
            <p:nvPr/>
          </p:nvSpPr>
          <p:spPr>
            <a:xfrm>
              <a:off x="0" y="55795"/>
              <a:ext cx="5193339" cy="463234"/>
            </a:xfrm>
            <a:prstGeom prst="rect">
              <a:avLst/>
            </a:prstGeom>
          </p:spPr>
          <p:txBody>
            <a:bodyPr lIns="0" tIns="0" rIns="0" bIns="0" rtlCol="0" anchor="t">
              <a:spAutoFit/>
            </a:bodyPr>
            <a:lstStyle/>
            <a:p>
              <a:pPr marL="0" marR="0" lvl="0" indent="0" algn="r" defTabSz="914400" rtl="0" eaLnBrk="1" fontAlgn="auto" latinLnBrk="0" hangingPunct="1">
                <a:lnSpc>
                  <a:spcPts val="2940"/>
                </a:lnSpc>
                <a:spcBef>
                  <a:spcPct val="0"/>
                </a:spcBef>
                <a:spcAft>
                  <a:spcPts val="0"/>
                </a:spcAft>
                <a:buClrTx/>
                <a:buSzTx/>
                <a:buFontTx/>
                <a:buNone/>
                <a:tabLst/>
                <a:defRPr/>
              </a:pPr>
              <a:r>
                <a:rPr kumimoji="0" lang="en-US" sz="2100" b="0" i="0" u="none" strike="noStrike" kern="1200" cap="none" spc="41" normalizeH="0" baseline="0" noProof="0">
                  <a:ln>
                    <a:noFill/>
                  </a:ln>
                  <a:solidFill>
                    <a:srgbClr val="141414"/>
                  </a:solidFill>
                  <a:effectLst/>
                  <a:uLnTx/>
                  <a:uFillTx/>
                  <a:latin typeface="Barlow Medium"/>
                  <a:ea typeface="+mn-ea"/>
                  <a:cs typeface="+mn-cs"/>
                </a:rPr>
                <a:t>REBONDIR</a:t>
              </a:r>
            </a:p>
          </p:txBody>
        </p:sp>
        <p:sp>
          <p:nvSpPr>
            <p:cNvPr id="11" name="TextBox 11"/>
            <p:cNvSpPr txBox="1"/>
            <p:nvPr/>
          </p:nvSpPr>
          <p:spPr>
            <a:xfrm>
              <a:off x="5541135" y="-76200"/>
              <a:ext cx="1161080" cy="685800"/>
            </a:xfrm>
            <a:prstGeom prst="rect">
              <a:avLst/>
            </a:prstGeom>
          </p:spPr>
          <p:txBody>
            <a:bodyPr lIns="0" tIns="0" rIns="0" bIns="0" rtlCol="0" anchor="t">
              <a:spAutoFit/>
            </a:bodyPr>
            <a:lstStyle/>
            <a:p>
              <a:pPr marL="0" marR="0" lvl="0" indent="0" algn="r"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a:ln>
                    <a:noFill/>
                  </a:ln>
                  <a:solidFill>
                    <a:srgbClr val="141414"/>
                  </a:solidFill>
                  <a:effectLst/>
                  <a:uLnTx/>
                  <a:uFillTx/>
                  <a:latin typeface="Barlow Medium Bold"/>
                  <a:ea typeface="+mn-ea"/>
                  <a:cs typeface="+mn-cs"/>
                </a:rPr>
                <a:t>09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4428</TotalTime>
  <Words>6248</Words>
  <Application>Microsoft Office PowerPoint</Application>
  <PresentationFormat>Personnalisé</PresentationFormat>
  <Paragraphs>718</Paragraphs>
  <Slides>57</Slides>
  <Notes>48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57</vt:i4>
      </vt:variant>
    </vt:vector>
  </HeadingPairs>
  <TitlesOfParts>
    <vt:vector size="64" baseType="lpstr">
      <vt:lpstr>Helvetica Neue</vt:lpstr>
      <vt:lpstr>Barlow Medium</vt:lpstr>
      <vt:lpstr>Arial</vt:lpstr>
      <vt:lpstr>Barlow Bold Bold</vt:lpstr>
      <vt:lpstr>Calibri</vt:lpstr>
      <vt:lpstr>Barlow Medium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AEMQ - 2022</dc:title>
  <dc:creator>Dave Bouchard</dc:creator>
  <cp:lastModifiedBy>Lévesque, Hugo</cp:lastModifiedBy>
  <cp:revision>101</cp:revision>
  <dcterms:created xsi:type="dcterms:W3CDTF">2006-08-16T00:00:00Z</dcterms:created>
  <dcterms:modified xsi:type="dcterms:W3CDTF">2022-05-30T13:16:00Z</dcterms:modified>
  <dc:identifier>DAFA3VVjgx4</dc:identifier>
</cp:coreProperties>
</file>